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506" r:id="rId2"/>
    <p:sldId id="300" r:id="rId3"/>
    <p:sldId id="723" r:id="rId4"/>
    <p:sldId id="724" r:id="rId5"/>
    <p:sldId id="761" r:id="rId6"/>
    <p:sldId id="763" r:id="rId7"/>
    <p:sldId id="564" r:id="rId8"/>
    <p:sldId id="754" r:id="rId9"/>
    <p:sldId id="755" r:id="rId10"/>
    <p:sldId id="756" r:id="rId11"/>
    <p:sldId id="757" r:id="rId12"/>
    <p:sldId id="758" r:id="rId13"/>
    <p:sldId id="731" r:id="rId14"/>
    <p:sldId id="759" r:id="rId15"/>
    <p:sldId id="760" r:id="rId16"/>
    <p:sldId id="735" r:id="rId17"/>
    <p:sldId id="713" r:id="rId18"/>
    <p:sldId id="716" r:id="rId19"/>
    <p:sldId id="720" r:id="rId20"/>
    <p:sldId id="729" r:id="rId21"/>
    <p:sldId id="764" r:id="rId22"/>
    <p:sldId id="733" r:id="rId23"/>
    <p:sldId id="762" r:id="rId24"/>
    <p:sldId id="771" r:id="rId25"/>
    <p:sldId id="765" r:id="rId26"/>
    <p:sldId id="772" r:id="rId27"/>
    <p:sldId id="301" r:id="rId28"/>
    <p:sldId id="303" r:id="rId29"/>
    <p:sldId id="279" r:id="rId30"/>
    <p:sldId id="280" r:id="rId31"/>
    <p:sldId id="752" r:id="rId32"/>
    <p:sldId id="766" r:id="rId33"/>
    <p:sldId id="768" r:id="rId34"/>
    <p:sldId id="769" r:id="rId35"/>
    <p:sldId id="770" r:id="rId36"/>
    <p:sldId id="274" r:id="rId37"/>
    <p:sldId id="275" r:id="rId38"/>
    <p:sldId id="276" r:id="rId39"/>
    <p:sldId id="305" r:id="rId40"/>
    <p:sldId id="277" r:id="rId41"/>
    <p:sldId id="278" r:id="rId42"/>
    <p:sldId id="261" r:id="rId43"/>
    <p:sldId id="270" r:id="rId44"/>
    <p:sldId id="268" r:id="rId45"/>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230" autoAdjust="0"/>
    <p:restoredTop sz="75141" autoAdjust="0"/>
  </p:normalViewPr>
  <p:slideViewPr>
    <p:cSldViewPr snapToGrid="0">
      <p:cViewPr varScale="1">
        <p:scale>
          <a:sx n="91" d="100"/>
          <a:sy n="91" d="100"/>
        </p:scale>
        <p:origin x="1000" y="17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5/10/21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 top of that, way too many patients keep visiting services like ‘chart responsible MD’</a:t>
            </a:r>
          </a:p>
        </p:txBody>
      </p:sp>
      <p:sp>
        <p:nvSpPr>
          <p:cNvPr id="4" name="Slide Number Placeholder 3"/>
          <p:cNvSpPr>
            <a:spLocks noGrp="1"/>
          </p:cNvSpPr>
          <p:nvPr>
            <p:ph type="sldNum" sz="quarter" idx="10"/>
          </p:nvPr>
        </p:nvSpPr>
        <p:spPr/>
        <p:txBody>
          <a:bodyPr/>
          <a:lstStyle/>
          <a:p>
            <a:fld id="{7FB667E1-E601-4AAF-B95C-B25720D70A60}" type="slidenum">
              <a:rPr lang="en-US" smtClean="0"/>
              <a:t>15</a:t>
            </a:fld>
            <a:endParaRPr lang="en-US"/>
          </a:p>
        </p:txBody>
      </p:sp>
    </p:spTree>
    <p:extLst>
      <p:ext uri="{BB962C8B-B14F-4D97-AF65-F5344CB8AC3E}">
        <p14:creationId xmlns:p14="http://schemas.microsoft.com/office/powerpoint/2010/main" val="5044555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the most basic task – defining our cohort – turned out to be challenging</a:t>
            </a:r>
          </a:p>
          <a:p>
            <a:r>
              <a:rPr lang="en-US" dirty="0"/>
              <a:t>We needed to identify children who got their routine care at Duke in their first year of life</a:t>
            </a:r>
          </a:p>
          <a:p>
            <a:r>
              <a:rPr lang="en-US" dirty="0"/>
              <a:t>But finding an accessible, reliable criterion for this wasn’t easy</a:t>
            </a:r>
          </a:p>
          <a:p>
            <a:endParaRPr lang="en-US" dirty="0"/>
          </a:p>
          <a:p>
            <a:r>
              <a:rPr lang="en-US" dirty="0"/>
              <a:t>Still, pushing through with our amazing team, we’ve overcome these challenges and begun developing our model</a:t>
            </a:r>
          </a:p>
          <a:p>
            <a:r>
              <a:rPr lang="en-US" dirty="0"/>
              <a:t>And already we’ve learned something really important that we didn’t know before</a:t>
            </a:r>
          </a:p>
        </p:txBody>
      </p:sp>
      <p:sp>
        <p:nvSpPr>
          <p:cNvPr id="4" name="Slide Number Placeholder 3"/>
          <p:cNvSpPr>
            <a:spLocks noGrp="1"/>
          </p:cNvSpPr>
          <p:nvPr>
            <p:ph type="sldNum" sz="quarter" idx="5"/>
          </p:nvPr>
        </p:nvSpPr>
        <p:spPr/>
        <p:txBody>
          <a:bodyPr/>
          <a:lstStyle/>
          <a:p>
            <a:fld id="{60F0E0EC-B1A8-6C41-AE09-1C56C8117262}" type="slidenum">
              <a:rPr lang="en-US" smtClean="0"/>
              <a:t>16</a:t>
            </a:fld>
            <a:endParaRPr lang="en-US"/>
          </a:p>
        </p:txBody>
      </p:sp>
    </p:spTree>
    <p:extLst>
      <p:ext uri="{BB962C8B-B14F-4D97-AF65-F5344CB8AC3E}">
        <p14:creationId xmlns:p14="http://schemas.microsoft.com/office/powerpoint/2010/main" val="58806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knew that individuals already diagnosed with autism and ADHD visited the health system much more often</a:t>
            </a:r>
          </a:p>
          <a:p>
            <a:r>
              <a:rPr lang="en-US" dirty="0"/>
              <a:t>But now, we also know that increased utilization begins long before diagnosis, in the early days of life</a:t>
            </a:r>
          </a:p>
          <a:p>
            <a:r>
              <a:rPr lang="en-US" dirty="0"/>
              <a:t>It seems the conditions themselves are associated with increased utilization – it’s not just our recognition and treatment of them that’s responsible.</a:t>
            </a:r>
          </a:p>
          <a:p>
            <a:endParaRPr lang="en-US" dirty="0"/>
          </a:p>
          <a:p>
            <a:r>
              <a:rPr lang="en-US" dirty="0"/>
              <a:t>(</a:t>
            </a:r>
            <a:r>
              <a:rPr lang="en-US" dirty="0" err="1"/>
              <a:t>approx</a:t>
            </a:r>
            <a:r>
              <a:rPr lang="en-US" dirty="0"/>
              <a:t> 3 min)</a:t>
            </a:r>
          </a:p>
        </p:txBody>
      </p:sp>
      <p:sp>
        <p:nvSpPr>
          <p:cNvPr id="4" name="Slide Number Placeholder 3"/>
          <p:cNvSpPr>
            <a:spLocks noGrp="1"/>
          </p:cNvSpPr>
          <p:nvPr>
            <p:ph type="sldNum" sz="quarter" idx="10"/>
          </p:nvPr>
        </p:nvSpPr>
        <p:spPr/>
        <p:txBody>
          <a:bodyPr/>
          <a:lstStyle/>
          <a:p>
            <a:fld id="{7FB667E1-E601-4AAF-B95C-B25720D70A60}" type="slidenum">
              <a:rPr lang="en-US" smtClean="0"/>
              <a:t>17</a:t>
            </a:fld>
            <a:endParaRPr lang="en-US"/>
          </a:p>
        </p:txBody>
      </p:sp>
    </p:spTree>
    <p:extLst>
      <p:ext uri="{BB962C8B-B14F-4D97-AF65-F5344CB8AC3E}">
        <p14:creationId xmlns:p14="http://schemas.microsoft.com/office/powerpoint/2010/main" val="351127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the fact that they’re visiting the health system more often</a:t>
            </a:r>
          </a:p>
          <a:p>
            <a:r>
              <a:rPr lang="en-US" dirty="0"/>
              <a:t>We found that they have distinctive, condition-specific patterns of utilization</a:t>
            </a:r>
          </a:p>
          <a:p>
            <a:r>
              <a:rPr lang="en-US" dirty="0"/>
              <a:t>Children with autism are more likely to visit ophthalmology, for example</a:t>
            </a:r>
          </a:p>
        </p:txBody>
      </p:sp>
      <p:sp>
        <p:nvSpPr>
          <p:cNvPr id="4" name="Slide Number Placeholder 3"/>
          <p:cNvSpPr>
            <a:spLocks noGrp="1"/>
          </p:cNvSpPr>
          <p:nvPr>
            <p:ph type="sldNum" sz="quarter" idx="10"/>
          </p:nvPr>
        </p:nvSpPr>
        <p:spPr/>
        <p:txBody>
          <a:bodyPr/>
          <a:lstStyle/>
          <a:p>
            <a:fld id="{7FB667E1-E601-4AAF-B95C-B25720D70A60}" type="slidenum">
              <a:rPr lang="en-US" smtClean="0"/>
              <a:t>18</a:t>
            </a:fld>
            <a:endParaRPr lang="en-US"/>
          </a:p>
        </p:txBody>
      </p:sp>
    </p:spTree>
    <p:extLst>
      <p:ext uri="{BB962C8B-B14F-4D97-AF65-F5344CB8AC3E}">
        <p14:creationId xmlns:p14="http://schemas.microsoft.com/office/powerpoint/2010/main" val="3148131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Whereas children with ADHD are more likely to get a blood transfusion in their first year of life</a:t>
            </a:r>
          </a:p>
          <a:p>
            <a:r>
              <a:rPr lang="en-US" dirty="0"/>
              <a:t>And so, going forward, we’re using machine learning to figure out which findings – or combinations and transformations of findings – have high predictive value</a:t>
            </a:r>
          </a:p>
        </p:txBody>
      </p:sp>
      <p:sp>
        <p:nvSpPr>
          <p:cNvPr id="4" name="Slide Number Placeholder 3"/>
          <p:cNvSpPr>
            <a:spLocks noGrp="1"/>
          </p:cNvSpPr>
          <p:nvPr>
            <p:ph type="sldNum" sz="quarter" idx="10"/>
          </p:nvPr>
        </p:nvSpPr>
        <p:spPr/>
        <p:txBody>
          <a:bodyPr/>
          <a:lstStyle/>
          <a:p>
            <a:fld id="{7FB667E1-E601-4AAF-B95C-B25720D70A60}" type="slidenum">
              <a:rPr lang="en-US" smtClean="0"/>
              <a:t>19</a:t>
            </a:fld>
            <a:endParaRPr lang="en-US"/>
          </a:p>
        </p:txBody>
      </p:sp>
    </p:spTree>
    <p:extLst>
      <p:ext uri="{BB962C8B-B14F-4D97-AF65-F5344CB8AC3E}">
        <p14:creationId xmlns:p14="http://schemas.microsoft.com/office/powerpoint/2010/main" val="208333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once we’ve developed a model that effectively stratifies every child’s neurodevelopmental risk</a:t>
            </a:r>
          </a:p>
          <a:p>
            <a:r>
              <a:rPr lang="en-US" dirty="0"/>
              <a:t>We hope to implement it in the EHR and actually use it to trigger referral</a:t>
            </a:r>
          </a:p>
          <a:p>
            <a:r>
              <a:rPr lang="en-US" dirty="0"/>
              <a:t>But if that’s the goal, we need to think carefully about the impact it’ll have on the health system. We could run down the list of machine learning performance metrics</a:t>
            </a:r>
          </a:p>
          <a:p>
            <a:r>
              <a:rPr lang="en-US" dirty="0"/>
              <a:t>But those aren’t the measures we really care about. What we’d like to know is:</a:t>
            </a:r>
          </a:p>
          <a:p>
            <a:pPr marL="171450" indent="-171450">
              <a:buFontTx/>
              <a:buChar char="-"/>
            </a:pPr>
            <a:r>
              <a:rPr lang="en-US" dirty="0"/>
              <a:t>How much earlier, on average, can we diagnose these conditions?</a:t>
            </a:r>
          </a:p>
          <a:p>
            <a:pPr marL="171450" indent="-171450">
              <a:buFontTx/>
              <a:buChar char="-"/>
            </a:pPr>
            <a:r>
              <a:rPr lang="en-US" dirty="0"/>
              <a:t>How many children are incorrectly referred as a result?</a:t>
            </a:r>
          </a:p>
          <a:p>
            <a:pPr marL="0" indent="0">
              <a:buFontTx/>
              <a:buNone/>
            </a:pPr>
            <a:endParaRPr lang="en-US" dirty="0"/>
          </a:p>
          <a:p>
            <a:pPr marL="0" indent="0">
              <a:buFontTx/>
              <a:buNone/>
            </a:pPr>
            <a:r>
              <a:rPr lang="en-US" dirty="0"/>
              <a:t>Importantly, we need to make sure our model is not being used to rule out diagnoses, which could have the unintended effect of delaying intervention for children who need it</a:t>
            </a:r>
          </a:p>
          <a:p>
            <a:pPr marL="0" indent="0">
              <a:buFontTx/>
              <a:buNone/>
            </a:pPr>
            <a:endParaRPr lang="en-US" dirty="0"/>
          </a:p>
          <a:p>
            <a:pPr marL="0" indent="0">
              <a:buFontTx/>
              <a:buNone/>
            </a:pPr>
            <a:r>
              <a:rPr lang="en-US" dirty="0"/>
              <a:t>It’s been an incredible year, and we’re excited to continue this work with your support</a:t>
            </a:r>
          </a:p>
          <a:p>
            <a:pPr marL="0" indent="0">
              <a:buFontTx/>
              <a:buNone/>
            </a:pPr>
            <a:r>
              <a:rPr lang="en-US" dirty="0"/>
              <a:t>Thank you</a:t>
            </a:r>
          </a:p>
          <a:p>
            <a:pPr marL="0" indent="0">
              <a:buFontTx/>
              <a:buNone/>
            </a:pPr>
            <a:endParaRPr lang="en-US" dirty="0"/>
          </a:p>
          <a:p>
            <a:pPr marL="0" indent="0">
              <a:buFontTx/>
              <a:buNone/>
            </a:pPr>
            <a:r>
              <a:rPr lang="en-US" dirty="0"/>
              <a:t>(4 min)</a:t>
            </a:r>
          </a:p>
        </p:txBody>
      </p:sp>
      <p:sp>
        <p:nvSpPr>
          <p:cNvPr id="4" name="Slide Number Placeholder 3"/>
          <p:cNvSpPr>
            <a:spLocks noGrp="1"/>
          </p:cNvSpPr>
          <p:nvPr>
            <p:ph type="sldNum" sz="quarter" idx="5"/>
          </p:nvPr>
        </p:nvSpPr>
        <p:spPr/>
        <p:txBody>
          <a:bodyPr/>
          <a:lstStyle/>
          <a:p>
            <a:fld id="{7FB667E1-E601-4AAF-B95C-B25720D70A60}" type="slidenum">
              <a:rPr lang="en-US" smtClean="0"/>
              <a:t>20</a:t>
            </a:fld>
            <a:endParaRPr lang="en-US"/>
          </a:p>
        </p:txBody>
      </p:sp>
    </p:spTree>
    <p:extLst>
      <p:ext uri="{BB962C8B-B14F-4D97-AF65-F5344CB8AC3E}">
        <p14:creationId xmlns:p14="http://schemas.microsoft.com/office/powerpoint/2010/main" val="220336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do want to talk about some of the methodological work I’ve done that was motivated largely by this problem</a:t>
            </a:r>
          </a:p>
          <a:p>
            <a:endParaRPr lang="en-US" dirty="0"/>
          </a:p>
          <a:p>
            <a:r>
              <a:rPr lang="en-US" dirty="0"/>
              <a:t>Learning from censored observations, particularly right-censored observations, is critical here</a:t>
            </a:r>
          </a:p>
          <a:p>
            <a:r>
              <a:rPr lang="en-US" dirty="0"/>
              <a:t>We could treat this as a binary classification problem, but if we did that, we’d have to limit ourselves to individuals with adequate follow-up</a:t>
            </a:r>
          </a:p>
          <a:p>
            <a:r>
              <a:rPr lang="en-US" dirty="0"/>
              <a:t>And on top of the fact that we’d be losing a lot of good data, this is a really bad idea, because we know that many of the groups that are diagnosed less promptly also have less consistent follow-up</a:t>
            </a:r>
          </a:p>
          <a:p>
            <a:r>
              <a:rPr lang="en-US" dirty="0"/>
              <a:t>So we’d really be shooting ourselves in the foot if we ignore that data</a:t>
            </a:r>
          </a:p>
          <a:p>
            <a:endParaRPr lang="en-US" dirty="0"/>
          </a:p>
          <a:p>
            <a:r>
              <a:rPr lang="en-US" dirty="0"/>
              <a:t>But at the same time, what we really want IS a binary classifier -- we want to predict is whether diagnosis will occur, at some point</a:t>
            </a:r>
          </a:p>
          <a:p>
            <a:r>
              <a:rPr lang="en-US" dirty="0"/>
              <a:t>And we’re NOT interested in a prediction of diagnosis risk that replicates existing patterns of diagnosis timing – </a:t>
            </a:r>
          </a:p>
          <a:p>
            <a:endParaRPr lang="en-US" dirty="0"/>
          </a:p>
          <a:p>
            <a:r>
              <a:rPr lang="en-US" dirty="0"/>
              <a:t>For children whose diagnosis probability is high, we’d like to raise a flag to providers – in particular, primary care providers who don’t necessarily have detailed knowledge of autism or ADHD -- much earlier </a:t>
            </a:r>
          </a:p>
          <a:p>
            <a:r>
              <a:rPr lang="en-US" dirty="0"/>
              <a:t>So again, what we really want is a binary classifier – but one that learns from censored events</a:t>
            </a:r>
          </a:p>
          <a:p>
            <a:r>
              <a:rPr lang="en-US" dirty="0"/>
              <a:t>Can think of this as positive unlabeled learning – if you’ve been diagnosed, you’re a positive case…</a:t>
            </a:r>
          </a:p>
          <a:p>
            <a:r>
              <a:rPr lang="en-US" dirty="0"/>
              <a:t>If you haven’t been diagnosed, you’re not necessarily a negative case – you could still be diagnosed next week</a:t>
            </a:r>
          </a:p>
          <a:p>
            <a:endParaRPr lang="en-US" dirty="0"/>
          </a:p>
          <a:p>
            <a:r>
              <a:rPr lang="en-US" dirty="0"/>
              <a:t>So, it’s kind of like positive unlabeled learning, but with additional information about the probability of labeling derived from the censoring time</a:t>
            </a:r>
          </a:p>
          <a:p>
            <a:r>
              <a:rPr lang="en-US" dirty="0"/>
              <a:t>Because notice, the censoring time does provide information about the probability of diagnosis: if censoring happens late, very unlikely that diagnosis will happen subsequently, whereas if it happens early, the diagnosis can’t be ruled out</a:t>
            </a:r>
          </a:p>
          <a:p>
            <a:endParaRPr lang="en-US" dirty="0"/>
          </a:p>
          <a:p>
            <a:r>
              <a:rPr lang="en-US" dirty="0"/>
              <a:t>So again, what we’d really like is a model that predicts diagnosis probability that is distinct from diagnosis timing</a:t>
            </a:r>
          </a:p>
          <a:p>
            <a:r>
              <a:rPr lang="en-US" dirty="0"/>
              <a:t>But when you use the standard time to event setup, those two factors are conflated – the model supposes that events take place eventually, so that there’s no distinction between events unlikely to ever occur, and events that are highly likely to occur, but after a long delay</a:t>
            </a:r>
          </a:p>
          <a:p>
            <a:endParaRPr lang="en-US" dirty="0"/>
          </a:p>
          <a:p>
            <a:r>
              <a:rPr lang="en-US" dirty="0"/>
              <a:t>There are nuances to this – ways to get around this that are different from the one we’ve proposed -- for example, you can use a non-parametric estimator of the hazard rate</a:t>
            </a:r>
          </a:p>
          <a:p>
            <a:endParaRPr lang="en-US" dirty="0"/>
          </a:p>
          <a:p>
            <a:r>
              <a:rPr lang="en-US" dirty="0"/>
              <a:t>But this an important limitation, one that had been noticed by others in the past, in particular researchers who were still focused on survival, but wanted to predict the probability of long-term survival</a:t>
            </a:r>
          </a:p>
        </p:txBody>
      </p:sp>
      <p:sp>
        <p:nvSpPr>
          <p:cNvPr id="4" name="Slide Number Placeholder 3"/>
          <p:cNvSpPr>
            <a:spLocks noGrp="1"/>
          </p:cNvSpPr>
          <p:nvPr>
            <p:ph type="sldNum" sz="quarter" idx="5"/>
          </p:nvPr>
        </p:nvSpPr>
        <p:spPr/>
        <p:txBody>
          <a:bodyPr/>
          <a:lstStyle/>
          <a:p>
            <a:fld id="{8178DA42-D216-C84B-AF9B-602188272C41}" type="slidenum">
              <a:rPr lang="en-US" smtClean="0"/>
              <a:t>27</a:t>
            </a:fld>
            <a:endParaRPr lang="en-US"/>
          </a:p>
        </p:txBody>
      </p:sp>
    </p:spTree>
    <p:extLst>
      <p:ext uri="{BB962C8B-B14F-4D97-AF65-F5344CB8AC3E}">
        <p14:creationId xmlns:p14="http://schemas.microsoft.com/office/powerpoint/2010/main" val="1964216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wanted to take a new approach, one that directly tackles this limitation by leveraging advances in (a) deep survival analysis, </a:t>
            </a:r>
          </a:p>
          <a:p>
            <a:r>
              <a:rPr lang="en-US" dirty="0"/>
              <a:t>-- lots of work recently showing that there is indeed benefit in having the hazard rate or event density parameterized with a deep neural network</a:t>
            </a:r>
          </a:p>
          <a:p>
            <a:r>
              <a:rPr lang="en-US" dirty="0"/>
              <a:t>-- and (b) recent work in gradient estimation methods for binary stochastic neural networks</a:t>
            </a:r>
          </a:p>
          <a:p>
            <a:endParaRPr lang="en-US" dirty="0"/>
          </a:p>
          <a:p>
            <a:r>
              <a:rPr lang="en-US" dirty="0"/>
              <a:t>The central idea is we can model finite event occurrence is a latent variable, instantiated as a binary stochastic neural network layer</a:t>
            </a:r>
          </a:p>
          <a:p>
            <a:r>
              <a:rPr lang="en-US" dirty="0"/>
              <a:t>So, binary stochastic layer, modeling the eventual occurrence, or lack thereof, of a large number of potentially interrelated events</a:t>
            </a:r>
          </a:p>
          <a:p>
            <a:endParaRPr lang="en-US" dirty="0"/>
          </a:p>
          <a:p>
            <a:r>
              <a:rPr lang="en-US" dirty="0"/>
              <a:t>Thinking about the neuron corresponding to a single event, there are two possibilities:</a:t>
            </a:r>
          </a:p>
          <a:p>
            <a:r>
              <a:rPr lang="en-US" dirty="0"/>
              <a:t>Case 1: event occurrence. In this case, the likelihood follows the standard time to event model</a:t>
            </a:r>
          </a:p>
          <a:p>
            <a:r>
              <a:rPr lang="en-US" dirty="0"/>
              <a:t>Case 2: no event occurrence. In this case, the likelihood is determined by the censoring density only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densities themselves, we use an accelerated failure time model with lognormal base density, that can be accelerated or decelerated by the effect of covariates, including – importantly – the occurrence of other events</a:t>
            </a:r>
          </a:p>
          <a:p>
            <a:r>
              <a:rPr lang="en-US" dirty="0"/>
              <a:t>You could also use a Cox-PH setup</a:t>
            </a:r>
          </a:p>
          <a:p>
            <a:endParaRPr lang="en-US" dirty="0"/>
          </a:p>
          <a:p>
            <a:r>
              <a:rPr lang="en-US" dirty="0"/>
              <a:t>And with this approach, we get exactly what we want – we get a model predicting the values of those latent variables for a given individual, a model that tells us the probability of eventual autism diagnosis, for instance, without that information being conflated with the likely timing of the diagnosis</a:t>
            </a:r>
          </a:p>
          <a:p>
            <a:endParaRPr lang="en-US" dirty="0"/>
          </a:p>
          <a:p>
            <a:r>
              <a:rPr lang="en-US" dirty="0"/>
              <a:t>And on top of that, the presence of one condition can effect the timing of others – for example, the presence of ADHD can effect the timing of autism diagnosis – by the way, there’s a known, real effect – children with co-occurring ADHD symptoms are diagnosed with autism much later – ADHD is said to “mask” the presence of autism</a:t>
            </a:r>
          </a:p>
          <a:p>
            <a:r>
              <a:rPr lang="en-US" dirty="0"/>
              <a:t>And vice-versa</a:t>
            </a:r>
          </a:p>
          <a:p>
            <a:endParaRPr lang="en-US" dirty="0"/>
          </a:p>
          <a:p>
            <a:r>
              <a:rPr lang="en-US" dirty="0"/>
              <a:t>And then even further, this gives us a straightforward way to relax our non-informative censoring assumption – these latent variables can affect the censoring density as well</a:t>
            </a:r>
          </a:p>
          <a:p>
            <a:endParaRPr lang="en-US" dirty="0"/>
          </a:p>
          <a:p>
            <a:r>
              <a:rPr lang="en-US" dirty="0"/>
              <a:t>But, of course, training is a little more challenging than the standard setup due to the presence of that stochastic binary layer – to backpropagate gradients across that layer – again, event occurrence is Bernoulli distributed -- we have to use a gradient estimator. For this work, we found that the Gumbel-</a:t>
            </a:r>
            <a:r>
              <a:rPr lang="en-US" dirty="0" err="1"/>
              <a:t>Softmax</a:t>
            </a:r>
            <a:r>
              <a:rPr lang="en-US" dirty="0"/>
              <a:t> estimator worked quite well even after trying more recently developed estimators like augment-reinforce-merge</a:t>
            </a:r>
          </a:p>
        </p:txBody>
      </p:sp>
      <p:sp>
        <p:nvSpPr>
          <p:cNvPr id="4" name="Slide Number Placeholder 3"/>
          <p:cNvSpPr>
            <a:spLocks noGrp="1"/>
          </p:cNvSpPr>
          <p:nvPr>
            <p:ph type="sldNum" sz="quarter" idx="5"/>
          </p:nvPr>
        </p:nvSpPr>
        <p:spPr/>
        <p:txBody>
          <a:bodyPr/>
          <a:lstStyle/>
          <a:p>
            <a:fld id="{8178DA42-D216-C84B-AF9B-602188272C41}" type="slidenum">
              <a:rPr lang="en-US" smtClean="0"/>
              <a:t>28</a:t>
            </a:fld>
            <a:endParaRPr lang="en-US"/>
          </a:p>
        </p:txBody>
      </p:sp>
    </p:spTree>
    <p:extLst>
      <p:ext uri="{BB962C8B-B14F-4D97-AF65-F5344CB8AC3E}">
        <p14:creationId xmlns:p14="http://schemas.microsoft.com/office/powerpoint/2010/main" val="227913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what’s kind of amazing is that – for events that don’t always occur, and which are heavily right-censored – for tasks like diagnosis prediction -- much better prediction performance falls right out of this setup</a:t>
            </a:r>
          </a:p>
          <a:p>
            <a:r>
              <a:rPr lang="en-US" dirty="0"/>
              <a:t>Here’s an illustration of our results on synthetic data.</a:t>
            </a:r>
          </a:p>
          <a:p>
            <a:endParaRPr lang="en-US" dirty="0"/>
          </a:p>
          <a:p>
            <a:r>
              <a:rPr lang="en-US" dirty="0"/>
              <a:t>Can think of the left panel as an oracle method: </a:t>
            </a:r>
          </a:p>
          <a:p>
            <a:r>
              <a:rPr lang="en-US" dirty="0"/>
              <a:t>This is a binary classifier that, during training, can see past censoring – it sees whether events occur, whereas the other models only see whether events are observed under censoring</a:t>
            </a:r>
          </a:p>
          <a:p>
            <a:r>
              <a:rPr lang="en-US" dirty="0"/>
              <a:t>And so we have blue points – in the top panels, these are individuals that won’t develop autism, let’s say, and in the bottom panels they’re individuals who won’t develop ADHD</a:t>
            </a:r>
          </a:p>
          <a:p>
            <a:r>
              <a:rPr lang="en-US" dirty="0"/>
              <a:t>And orange points are individuals who will</a:t>
            </a:r>
          </a:p>
          <a:p>
            <a:endParaRPr lang="en-US" dirty="0"/>
          </a:p>
          <a:p>
            <a:r>
              <a:rPr lang="en-US" dirty="0"/>
              <a:t>Since censoring is removed for the oracle, it’s not surprising that it’s able to distinguish two groups perfectly</a:t>
            </a:r>
          </a:p>
          <a:p>
            <a:r>
              <a:rPr lang="en-US" dirty="0"/>
              <a:t>But when censoring enters the picture, things get more difficult</a:t>
            </a:r>
          </a:p>
          <a:p>
            <a:endParaRPr lang="en-US" dirty="0"/>
          </a:p>
          <a:p>
            <a:r>
              <a:rPr lang="en-US" dirty="0"/>
              <a:t>Important to note is that while event occurrence is affected only by the covariates visualized here, event timing is affected by additional covariates not pictured</a:t>
            </a:r>
          </a:p>
          <a:p>
            <a:endParaRPr lang="en-US" dirty="0"/>
          </a:p>
          <a:p>
            <a:r>
              <a:rPr lang="en-US" dirty="0"/>
              <a:t>Now, looking at the right panels first, we can see what happens when we train a simple binary classifier to distinguish between cases where the event was observed versus not observed</a:t>
            </a:r>
          </a:p>
          <a:p>
            <a:r>
              <a:rPr lang="en-US" dirty="0"/>
              <a:t>Not surprisingly, it does a poor job predicting event occurrence, because it’s not taking advantage of additional information provided by the censoring times</a:t>
            </a:r>
          </a:p>
          <a:p>
            <a:endParaRPr lang="en-US" dirty="0"/>
          </a:p>
          <a:p>
            <a:r>
              <a:rPr lang="en-US" dirty="0"/>
              <a:t>But even more interesting is the standard time to event setup, shown in the middle right panels</a:t>
            </a:r>
          </a:p>
          <a:p>
            <a:r>
              <a:rPr lang="en-US" dirty="0"/>
              <a:t>As I’ve described before, these models are conflating the probability of event occurrence with its likely timing, and as a result, its predictions are a very poor surrogate for the probability of event occurrence</a:t>
            </a:r>
          </a:p>
          <a:p>
            <a:endParaRPr lang="en-US" dirty="0"/>
          </a:p>
          <a:p>
            <a:r>
              <a:rPr lang="en-US" dirty="0"/>
              <a:t>But our model, shown in the middle left panels, does an excellent job recovering those probabilities despite learning from censored observations</a:t>
            </a:r>
          </a:p>
        </p:txBody>
      </p:sp>
      <p:sp>
        <p:nvSpPr>
          <p:cNvPr id="4" name="Slide Number Placeholder 3"/>
          <p:cNvSpPr>
            <a:spLocks noGrp="1"/>
          </p:cNvSpPr>
          <p:nvPr>
            <p:ph type="sldNum" sz="quarter" idx="5"/>
          </p:nvPr>
        </p:nvSpPr>
        <p:spPr/>
        <p:txBody>
          <a:bodyPr/>
          <a:lstStyle/>
          <a:p>
            <a:fld id="{8178DA42-D216-C84B-AF9B-602188272C41}" type="slidenum">
              <a:rPr lang="en-US" smtClean="0"/>
              <a:t>29</a:t>
            </a:fld>
            <a:endParaRPr lang="en-US"/>
          </a:p>
        </p:txBody>
      </p:sp>
    </p:spTree>
    <p:extLst>
      <p:ext uri="{BB962C8B-B14F-4D97-AF65-F5344CB8AC3E}">
        <p14:creationId xmlns:p14="http://schemas.microsoft.com/office/powerpoint/2010/main" val="6334029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about when we moved beyond synthetic, and arguably contrived, data?</a:t>
            </a:r>
          </a:p>
          <a:p>
            <a:endParaRPr lang="en-US" dirty="0"/>
          </a:p>
          <a:p>
            <a:r>
              <a:rPr lang="en-US" dirty="0"/>
              <a:t>We looked at predicting a range of clinically relevant events from MIMIC-III, events that don’t occur in the first 24 hours, based on measurements taken within that first 24 hours</a:t>
            </a:r>
          </a:p>
          <a:p>
            <a:r>
              <a:rPr lang="en-US" dirty="0"/>
              <a:t>We also looked at Reddit – for those who aren’t familiar, this is a website where people post interesting content and then lots more people comment on it – you might think of this as Twitter on a research budget, because it turns out getting a huge number of Tweets would have burned right through my research budget and sent me into debt for the rest of my life</a:t>
            </a:r>
          </a:p>
          <a:p>
            <a:r>
              <a:rPr lang="en-US" dirty="0"/>
              <a:t>But the goal was to predict, based on a given user’s first 20 comments to the site, whether they’d later post to specific communities on Reddit related to mental health – there’s a community for helping individuals with depression, for ADHD support, even one called </a:t>
            </a:r>
            <a:r>
              <a:rPr lang="en-US" dirty="0" err="1"/>
              <a:t>SuicideWatch</a:t>
            </a:r>
            <a:endParaRPr lang="en-US" dirty="0"/>
          </a:p>
          <a:p>
            <a:endParaRPr lang="en-US" dirty="0"/>
          </a:p>
          <a:p>
            <a:r>
              <a:rPr lang="en-US" dirty="0"/>
              <a:t>And in both cases, we found that our model not only made better predictions about whether they’d post to those communities, but also made better predictions about when they’d do it</a:t>
            </a:r>
          </a:p>
          <a:p>
            <a:r>
              <a:rPr lang="en-US" dirty="0"/>
              <a:t>The results don’t quite beat you over the head like they do with the synthetic data designed specifically to illustrate the need for this approach</a:t>
            </a:r>
          </a:p>
          <a:p>
            <a:r>
              <a:rPr lang="en-US" dirty="0"/>
              <a:t>But they are better</a:t>
            </a:r>
          </a:p>
        </p:txBody>
      </p:sp>
      <p:sp>
        <p:nvSpPr>
          <p:cNvPr id="4" name="Slide Number Placeholder 3"/>
          <p:cNvSpPr>
            <a:spLocks noGrp="1"/>
          </p:cNvSpPr>
          <p:nvPr>
            <p:ph type="sldNum" sz="quarter" idx="5"/>
          </p:nvPr>
        </p:nvSpPr>
        <p:spPr/>
        <p:txBody>
          <a:bodyPr/>
          <a:lstStyle/>
          <a:p>
            <a:fld id="{8178DA42-D216-C84B-AF9B-602188272C41}" type="slidenum">
              <a:rPr lang="en-US" smtClean="0"/>
              <a:t>30</a:t>
            </a:fld>
            <a:endParaRPr lang="en-US"/>
          </a:p>
        </p:txBody>
      </p:sp>
    </p:spTree>
    <p:extLst>
      <p:ext uri="{BB962C8B-B14F-4D97-AF65-F5344CB8AC3E}">
        <p14:creationId xmlns:p14="http://schemas.microsoft.com/office/powerpoint/2010/main" val="78500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both autism and ADHD, identifying the condition as early as possible is critically important</a:t>
            </a:r>
          </a:p>
          <a:p>
            <a:r>
              <a:rPr lang="en-US" dirty="0"/>
              <a:t>Both of these conditions have profound impact on long-term health and well-being</a:t>
            </a:r>
          </a:p>
          <a:p>
            <a:r>
              <a:rPr lang="en-US" dirty="0"/>
              <a:t>But we know – particularly in autism, and Geri Dawson is a pioneer in this area – but also in ADHD, that initiating treatment early in life – in the case of autism this means early behavioral intervention, in ADHD in means access to appropriate resources, including at school, and including access to medication – we know that early treatment can substantially mitigate many of those negative impacts</a:t>
            </a:r>
          </a:p>
          <a:p>
            <a:endParaRPr lang="en-US" dirty="0"/>
          </a:p>
          <a:p>
            <a:r>
              <a:rPr lang="en-US" dirty="0"/>
              <a:t>But of course, only by diagnosing these conditions promptly can children have access to the care and services they need</a:t>
            </a:r>
          </a:p>
          <a:p>
            <a:endParaRPr lang="en-US" dirty="0"/>
          </a:p>
          <a:p>
            <a:r>
              <a:rPr lang="en-US" dirty="0"/>
              <a:t>Most children are not identified early enough</a:t>
            </a:r>
          </a:p>
          <a:p>
            <a:r>
              <a:rPr lang="en-US" dirty="0"/>
              <a:t>And furthermore, there are significant disparities in early diagnosis – for example, in time between when someone (parent? Provider?) first notices a problem and when diagnosis occurs</a:t>
            </a:r>
          </a:p>
          <a:p>
            <a:r>
              <a:rPr lang="en-US" dirty="0"/>
              <a:t>But information collected during routine care, accessible in the EHR, provides substantial information about these early health trajectories, and about subsequent autism and ADHD risk</a:t>
            </a:r>
          </a:p>
          <a:p>
            <a:endParaRPr lang="en-US" dirty="0"/>
          </a:p>
          <a:p>
            <a:r>
              <a:rPr lang="en-US" dirty="0"/>
              <a:t>Our goal is to use this information to stratify risk from an early age – ideally, in the case of autism, children would be diagnosed and receive services before turning 3</a:t>
            </a:r>
          </a:p>
        </p:txBody>
      </p:sp>
      <p:sp>
        <p:nvSpPr>
          <p:cNvPr id="4" name="Slide Number Placeholder 3"/>
          <p:cNvSpPr>
            <a:spLocks noGrp="1"/>
          </p:cNvSpPr>
          <p:nvPr>
            <p:ph type="sldNum" sz="quarter" idx="5"/>
          </p:nvPr>
        </p:nvSpPr>
        <p:spPr/>
        <p:txBody>
          <a:bodyPr/>
          <a:lstStyle/>
          <a:p>
            <a:fld id="{8178DA42-D216-C84B-AF9B-602188272C41}" type="slidenum">
              <a:rPr lang="en-US" smtClean="0"/>
              <a:t>2</a:t>
            </a:fld>
            <a:endParaRPr lang="en-US"/>
          </a:p>
        </p:txBody>
      </p:sp>
    </p:spTree>
    <p:extLst>
      <p:ext uri="{BB962C8B-B14F-4D97-AF65-F5344CB8AC3E}">
        <p14:creationId xmlns:p14="http://schemas.microsoft.com/office/powerpoint/2010/main" val="22687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Last but not least, I want to talk about an example that gets back to this idea that deep collaboration is bidirectional – we’ve developed models that, I think it’s fair to say, are influencing the way we’re thinking about autism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is work done in close collaboration with Vivek Subramanian in ECE, and Sam </a:t>
            </a:r>
            <a:r>
              <a:rPr lang="en-US" sz="1200" kern="1200" dirty="0" err="1">
                <a:solidFill>
                  <a:schemeClr val="tx1"/>
                </a:solidFill>
                <a:effectLst/>
                <a:latin typeface="+mn-lt"/>
                <a:ea typeface="+mn-ea"/>
                <a:cs typeface="+mn-cs"/>
              </a:rPr>
              <a:t>Berchuck</a:t>
            </a:r>
            <a:r>
              <a:rPr lang="en-US" sz="1200" kern="1200" dirty="0">
                <a:solidFill>
                  <a:schemeClr val="tx1"/>
                </a:solidFill>
                <a:effectLst/>
                <a:latin typeface="+mn-lt"/>
                <a:ea typeface="+mn-ea"/>
                <a:cs typeface="+mn-cs"/>
              </a:rPr>
              <a:t> in statistical sciences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in our work to predict autism and ADHD, we’re not just looking at structured data – we’re looking at clinical notes as well</a:t>
            </a:r>
          </a:p>
          <a:p>
            <a:r>
              <a:rPr lang="en-US" sz="1200" kern="1200" dirty="0">
                <a:solidFill>
                  <a:schemeClr val="tx1"/>
                </a:solidFill>
                <a:effectLst/>
                <a:latin typeface="+mn-lt"/>
                <a:ea typeface="+mn-ea"/>
                <a:cs typeface="+mn-cs"/>
              </a:rPr>
              <a:t>But on top of using that info to make better predictions, we’d also like to have a model that tells us what it is, specifically, within the clinical notes, that is predictive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There are at least two reasons why this is important</a:t>
            </a:r>
          </a:p>
          <a:p>
            <a:r>
              <a:rPr lang="en-US" sz="1200" kern="1200" dirty="0">
                <a:solidFill>
                  <a:schemeClr val="tx1"/>
                </a:solidFill>
                <a:effectLst/>
                <a:latin typeface="+mn-lt"/>
                <a:ea typeface="+mn-ea"/>
                <a:cs typeface="+mn-cs"/>
              </a:rPr>
              <a:t>The first is that the clinicians – and we -- would like to verify that the model isn’t doing something it shouldn’t be</a:t>
            </a:r>
          </a:p>
          <a:p>
            <a:r>
              <a:rPr lang="en-US" sz="1200" kern="1200" dirty="0">
                <a:solidFill>
                  <a:schemeClr val="tx1"/>
                </a:solidFill>
                <a:effectLst/>
                <a:latin typeface="+mn-lt"/>
                <a:ea typeface="+mn-ea"/>
                <a:cs typeface="+mn-cs"/>
              </a:rPr>
              <a:t>But the second is that this potentially gives us a way to identify descriptive risk factors – risk factors that can’t be encapsulated as a single word, and wouldn’t be found as a structured data element – potentially risk factors that are currently unknown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We’re calling this task predictive extraction – the idea is to identify contiguous sequences of text -- ”spans” of text – that, taken together, are sufficient to predict the label effectively</a:t>
            </a:r>
          </a:p>
          <a:p>
            <a:r>
              <a:rPr lang="en-US" sz="1200" kern="1200" dirty="0">
                <a:solidFill>
                  <a:schemeClr val="tx1"/>
                </a:solidFill>
                <a:effectLst/>
                <a:latin typeface="+mn-lt"/>
                <a:ea typeface="+mn-ea"/>
                <a:cs typeface="+mn-cs"/>
              </a:rPr>
              <a:t>This has sometimes been called rationale learning</a:t>
            </a:r>
          </a:p>
          <a:p>
            <a:r>
              <a:rPr lang="en-US" sz="1200" kern="1200" dirty="0">
                <a:solidFill>
                  <a:schemeClr val="tx1"/>
                </a:solidFill>
                <a:effectLst/>
                <a:latin typeface="+mn-lt"/>
                <a:ea typeface="+mn-ea"/>
                <a:cs typeface="+mn-cs"/>
              </a:rPr>
              <a:t>Now, there’s an extensive literature on extractive summarization – selecting spans of text that adequately summarize a given document – but in that case, the training data are annotated to indicate which spans constitute a good summary. In contrast, we’re trying to identify predictive spans based on the labels alone</a:t>
            </a:r>
            <a:endParaRPr lang="en-US" dirty="0"/>
          </a:p>
        </p:txBody>
      </p:sp>
      <p:sp>
        <p:nvSpPr>
          <p:cNvPr id="4" name="Slide Number Placeholder 3"/>
          <p:cNvSpPr>
            <a:spLocks noGrp="1"/>
          </p:cNvSpPr>
          <p:nvPr>
            <p:ph type="sldNum" sz="quarter" idx="5"/>
          </p:nvPr>
        </p:nvSpPr>
        <p:spPr/>
        <p:txBody>
          <a:bodyPr/>
          <a:lstStyle/>
          <a:p>
            <a:fld id="{8178DA42-D216-C84B-AF9B-602188272C41}" type="slidenum">
              <a:rPr lang="en-US" smtClean="0"/>
              <a:t>36</a:t>
            </a:fld>
            <a:endParaRPr lang="en-US"/>
          </a:p>
        </p:txBody>
      </p:sp>
    </p:spTree>
    <p:extLst>
      <p:ext uri="{BB962C8B-B14F-4D97-AF65-F5344CB8AC3E}">
        <p14:creationId xmlns:p14="http://schemas.microsoft.com/office/powerpoint/2010/main" val="4270092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we’ve developed a model that does this quite effectively</a:t>
            </a:r>
          </a:p>
          <a:p>
            <a:r>
              <a:rPr lang="en-US" dirty="0"/>
              <a:t>We begin with token embeddings, which are then contextualized with a convolutional layer</a:t>
            </a:r>
          </a:p>
          <a:p>
            <a:r>
              <a:rPr lang="en-US" dirty="0"/>
              <a:t>Alternatively, but we could use e.g. BERT embeddings</a:t>
            </a:r>
          </a:p>
          <a:p>
            <a:r>
              <a:rPr lang="en-US" dirty="0"/>
              <a:t>And then, we’ve created a way to construct these spans, which are passed to subsequent layers of the model, without doing anything that’s not differentiable. And as a result, it’s straightforward to train this model end to end with stochastic gradient descent</a:t>
            </a:r>
          </a:p>
          <a:p>
            <a:r>
              <a:rPr lang="en-US" dirty="0"/>
              <a:t>Details:</a:t>
            </a:r>
          </a:p>
          <a:p>
            <a:r>
              <a:rPr lang="en-US" dirty="0"/>
              <a:t>1 – we apply a linear attention mechanism to the contextualized tokens, which gives us distributions over those tokens that tell us which ones are most and least promising as start and end positions.</a:t>
            </a:r>
          </a:p>
          <a:p>
            <a:r>
              <a:rPr lang="en-US" dirty="0"/>
              <a:t>2 – we take a cumulative sum over those distributions – for the start positions, it’s a cumulative sum from the left, and for the end positions, it’s a cumulative sum from the right – you can think of this, loosely speaking, as specifying the probability that a given token is after the start of the span and before the end of the span, respectively</a:t>
            </a:r>
          </a:p>
          <a:p>
            <a:r>
              <a:rPr lang="en-US" dirty="0"/>
              <a:t>3 – and by multiplying these two cumulative sums together, we have weights that tell us how much each token should contribute to the span</a:t>
            </a:r>
          </a:p>
          <a:p>
            <a:r>
              <a:rPr lang="en-US" dirty="0"/>
              <a:t>4 – applying these weights to the tokens gives us a representation for the span, and subsequent steps are straightforward – we use max pooling to condense each span to a single vector, and a final linear layer predicts the contribution of that span to the log-odds of a positive label</a:t>
            </a:r>
          </a:p>
        </p:txBody>
      </p:sp>
      <p:sp>
        <p:nvSpPr>
          <p:cNvPr id="4" name="Slide Number Placeholder 3"/>
          <p:cNvSpPr>
            <a:spLocks noGrp="1"/>
          </p:cNvSpPr>
          <p:nvPr>
            <p:ph type="sldNum" sz="quarter" idx="5"/>
          </p:nvPr>
        </p:nvSpPr>
        <p:spPr/>
        <p:txBody>
          <a:bodyPr/>
          <a:lstStyle/>
          <a:p>
            <a:fld id="{8178DA42-D216-C84B-AF9B-602188272C41}" type="slidenum">
              <a:rPr lang="en-US" smtClean="0"/>
              <a:t>37</a:t>
            </a:fld>
            <a:endParaRPr lang="en-US"/>
          </a:p>
        </p:txBody>
      </p:sp>
    </p:spTree>
    <p:extLst>
      <p:ext uri="{BB962C8B-B14F-4D97-AF65-F5344CB8AC3E}">
        <p14:creationId xmlns:p14="http://schemas.microsoft.com/office/powerpoint/2010/main" val="1956683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clinical phenotypes are way more complex than people judging a movie – not surprising that we don’t see the same level of agreement</a:t>
            </a:r>
          </a:p>
          <a:p>
            <a:r>
              <a:rPr lang="en-US" dirty="0"/>
              <a:t>Do they tell us </a:t>
            </a:r>
          </a:p>
        </p:txBody>
      </p:sp>
      <p:sp>
        <p:nvSpPr>
          <p:cNvPr id="4" name="Slide Number Placeholder 3"/>
          <p:cNvSpPr>
            <a:spLocks noGrp="1"/>
          </p:cNvSpPr>
          <p:nvPr>
            <p:ph type="sldNum" sz="quarter" idx="5"/>
          </p:nvPr>
        </p:nvSpPr>
        <p:spPr/>
        <p:txBody>
          <a:bodyPr/>
          <a:lstStyle/>
          <a:p>
            <a:fld id="{8178DA42-D216-C84B-AF9B-602188272C41}" type="slidenum">
              <a:rPr lang="en-US" smtClean="0"/>
              <a:t>41</a:t>
            </a:fld>
            <a:endParaRPr lang="en-US"/>
          </a:p>
        </p:txBody>
      </p:sp>
    </p:spTree>
    <p:extLst>
      <p:ext uri="{BB962C8B-B14F-4D97-AF65-F5344CB8AC3E}">
        <p14:creationId xmlns:p14="http://schemas.microsoft.com/office/powerpoint/2010/main" val="920860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Bidirectionality: we want models that are informed by clinical judgement, but it’s also possible that they can inform practice</a:t>
            </a:r>
          </a:p>
          <a:p>
            <a:r>
              <a:rPr lang="en-US" dirty="0"/>
              <a:t>How do we build better data systems, better EHRs, that lend themselves to this kind of research</a:t>
            </a:r>
          </a:p>
          <a:p>
            <a:r>
              <a:rPr lang="en-US" dirty="0"/>
              <a:t>Need new modeling techniques to deal with this data – this is where my value is</a:t>
            </a:r>
          </a:p>
          <a:p>
            <a:r>
              <a:rPr lang="en-US" dirty="0"/>
              <a:t>Make sure I highlight (1) I’ve been trained as a physician, and all this work comes from being immersed in a clinical environment, and (2) model selection is informed by that clinical experience</a:t>
            </a:r>
          </a:p>
          <a:p>
            <a:r>
              <a:rPr lang="en-US" dirty="0"/>
              <a:t>Problems I’m approaching – short step to get it to be meaningful clinically</a:t>
            </a:r>
          </a:p>
          <a:p>
            <a:r>
              <a:rPr lang="en-US" dirty="0"/>
              <a:t>Developing new techniques that are clinically motivated – toward impact</a:t>
            </a:r>
          </a:p>
        </p:txBody>
      </p:sp>
      <p:sp>
        <p:nvSpPr>
          <p:cNvPr id="4" name="Slide Number Placeholder 3"/>
          <p:cNvSpPr>
            <a:spLocks noGrp="1"/>
          </p:cNvSpPr>
          <p:nvPr>
            <p:ph type="sldNum" sz="quarter" idx="5"/>
          </p:nvPr>
        </p:nvSpPr>
        <p:spPr/>
        <p:txBody>
          <a:bodyPr/>
          <a:lstStyle/>
          <a:p>
            <a:fld id="{8178DA42-D216-C84B-AF9B-602188272C41}" type="slidenum">
              <a:rPr lang="en-US" smtClean="0"/>
              <a:t>42</a:t>
            </a:fld>
            <a:endParaRPr lang="en-US"/>
          </a:p>
        </p:txBody>
      </p:sp>
    </p:spTree>
    <p:extLst>
      <p:ext uri="{BB962C8B-B14F-4D97-AF65-F5344CB8AC3E}">
        <p14:creationId xmlns:p14="http://schemas.microsoft.com/office/powerpoint/2010/main" val="2124073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and foremost, we want these models to actually get to clinicians! So, I’ve proposed a silent deployment, it’d be in collaboration with DIHI who have quite a track record in this area, where we’d integrate our models in the Duke EHR and start to prospectively evaluate them.</a:t>
            </a:r>
          </a:p>
          <a:p>
            <a:r>
              <a:rPr lang="en-US" dirty="0"/>
              <a:t>A big part of that proposal – this is a K01 career development award…</a:t>
            </a:r>
          </a:p>
          <a:p>
            <a:endParaRPr lang="en-US" dirty="0"/>
          </a:p>
          <a:p>
            <a:r>
              <a:rPr lang="en-US" dirty="0"/>
              <a:t>And further, we have several collaborations…</a:t>
            </a:r>
          </a:p>
        </p:txBody>
      </p:sp>
      <p:sp>
        <p:nvSpPr>
          <p:cNvPr id="4" name="Slide Number Placeholder 3"/>
          <p:cNvSpPr>
            <a:spLocks noGrp="1"/>
          </p:cNvSpPr>
          <p:nvPr>
            <p:ph type="sldNum" sz="quarter" idx="5"/>
          </p:nvPr>
        </p:nvSpPr>
        <p:spPr/>
        <p:txBody>
          <a:bodyPr/>
          <a:lstStyle/>
          <a:p>
            <a:fld id="{8178DA42-D216-C84B-AF9B-602188272C41}" type="slidenum">
              <a:rPr lang="en-US" smtClean="0"/>
              <a:t>43</a:t>
            </a:fld>
            <a:endParaRPr lang="en-US"/>
          </a:p>
        </p:txBody>
      </p:sp>
    </p:spTree>
    <p:extLst>
      <p:ext uri="{BB962C8B-B14F-4D97-AF65-F5344CB8AC3E}">
        <p14:creationId xmlns:p14="http://schemas.microsoft.com/office/powerpoint/2010/main" val="4101012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again – with that, I want to open it up for questions</a:t>
            </a:r>
          </a:p>
        </p:txBody>
      </p:sp>
      <p:sp>
        <p:nvSpPr>
          <p:cNvPr id="4" name="Slide Number Placeholder 3"/>
          <p:cNvSpPr>
            <a:spLocks noGrp="1"/>
          </p:cNvSpPr>
          <p:nvPr>
            <p:ph type="sldNum" sz="quarter" idx="5"/>
          </p:nvPr>
        </p:nvSpPr>
        <p:spPr/>
        <p:txBody>
          <a:bodyPr/>
          <a:lstStyle/>
          <a:p>
            <a:fld id="{8178DA42-D216-C84B-AF9B-602188272C41}" type="slidenum">
              <a:rPr lang="en-US" smtClean="0"/>
              <a:t>44</a:t>
            </a:fld>
            <a:endParaRPr lang="en-US"/>
          </a:p>
        </p:txBody>
      </p:sp>
    </p:spTree>
    <p:extLst>
      <p:ext uri="{BB962C8B-B14F-4D97-AF65-F5344CB8AC3E}">
        <p14:creationId xmlns:p14="http://schemas.microsoft.com/office/powerpoint/2010/main" val="331780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B667E1-E601-4AAF-B95C-B25720D70A60}" type="slidenum">
              <a:rPr lang="en-US" smtClean="0"/>
              <a:t>8</a:t>
            </a:fld>
            <a:endParaRPr lang="en-US"/>
          </a:p>
        </p:txBody>
      </p:sp>
    </p:spTree>
    <p:extLst>
      <p:ext uri="{BB962C8B-B14F-4D97-AF65-F5344CB8AC3E}">
        <p14:creationId xmlns:p14="http://schemas.microsoft.com/office/powerpoint/2010/main" val="1715140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at the same time, we started putting together a wish list of data elements that we believed were important for this problem</a:t>
            </a:r>
          </a:p>
        </p:txBody>
      </p:sp>
      <p:sp>
        <p:nvSpPr>
          <p:cNvPr id="4" name="Slide Number Placeholder 3"/>
          <p:cNvSpPr>
            <a:spLocks noGrp="1"/>
          </p:cNvSpPr>
          <p:nvPr>
            <p:ph type="sldNum" sz="quarter" idx="5"/>
          </p:nvPr>
        </p:nvSpPr>
        <p:spPr/>
        <p:txBody>
          <a:bodyPr/>
          <a:lstStyle/>
          <a:p>
            <a:fld id="{7FB667E1-E601-4AAF-B95C-B25720D70A60}" type="slidenum">
              <a:rPr lang="en-US" smtClean="0"/>
              <a:t>9</a:t>
            </a:fld>
            <a:endParaRPr lang="en-US"/>
          </a:p>
        </p:txBody>
      </p:sp>
    </p:spTree>
    <p:extLst>
      <p:ext uri="{BB962C8B-B14F-4D97-AF65-F5344CB8AC3E}">
        <p14:creationId xmlns:p14="http://schemas.microsoft.com/office/powerpoint/2010/main" val="1294447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were happy to see that some of these factors were pretty easy to find</a:t>
            </a:r>
          </a:p>
          <a:p>
            <a:r>
              <a:rPr lang="en-US" dirty="0"/>
              <a:t>For example, we know neonatal hyperbilirubinemia is associated with autism, and it’s right there in DEDUCE where we expected</a:t>
            </a:r>
          </a:p>
        </p:txBody>
      </p:sp>
      <p:sp>
        <p:nvSpPr>
          <p:cNvPr id="4" name="Slide Number Placeholder 3"/>
          <p:cNvSpPr>
            <a:spLocks noGrp="1"/>
          </p:cNvSpPr>
          <p:nvPr>
            <p:ph type="sldNum" sz="quarter" idx="5"/>
          </p:nvPr>
        </p:nvSpPr>
        <p:spPr/>
        <p:txBody>
          <a:bodyPr/>
          <a:lstStyle/>
          <a:p>
            <a:fld id="{7FB667E1-E601-4AAF-B95C-B25720D70A60}" type="slidenum">
              <a:rPr lang="en-US" smtClean="0"/>
              <a:t>10</a:t>
            </a:fld>
            <a:endParaRPr lang="en-US"/>
          </a:p>
        </p:txBody>
      </p:sp>
    </p:spTree>
    <p:extLst>
      <p:ext uri="{BB962C8B-B14F-4D97-AF65-F5344CB8AC3E}">
        <p14:creationId xmlns:p14="http://schemas.microsoft.com/office/powerpoint/2010/main" val="2586020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other critical pieces of data weren’t consistently available, and the closer we looked, the more we realized that they weren’t reliable</a:t>
            </a:r>
          </a:p>
        </p:txBody>
      </p:sp>
      <p:sp>
        <p:nvSpPr>
          <p:cNvPr id="4" name="Slide Number Placeholder 3"/>
          <p:cNvSpPr>
            <a:spLocks noGrp="1"/>
          </p:cNvSpPr>
          <p:nvPr>
            <p:ph type="sldNum" sz="quarter" idx="5"/>
          </p:nvPr>
        </p:nvSpPr>
        <p:spPr/>
        <p:txBody>
          <a:bodyPr/>
          <a:lstStyle/>
          <a:p>
            <a:fld id="{7FB667E1-E601-4AAF-B95C-B25720D70A60}" type="slidenum">
              <a:rPr lang="en-US" smtClean="0"/>
              <a:t>11</a:t>
            </a:fld>
            <a:endParaRPr lang="en-US"/>
          </a:p>
        </p:txBody>
      </p:sp>
    </p:spTree>
    <p:extLst>
      <p:ext uri="{BB962C8B-B14F-4D97-AF65-F5344CB8AC3E}">
        <p14:creationId xmlns:p14="http://schemas.microsoft.com/office/powerpoint/2010/main" val="15816184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then, there were elements we wanted that just wasn’t there</a:t>
            </a:r>
          </a:p>
          <a:p>
            <a:r>
              <a:rPr lang="en-US" dirty="0"/>
              <a:t>We’re confident that these values are collected</a:t>
            </a:r>
          </a:p>
          <a:p>
            <a:r>
              <a:rPr lang="en-US" dirty="0"/>
              <a:t>But they’re not accessible, because they’re not present in structured fields</a:t>
            </a:r>
          </a:p>
          <a:p>
            <a:endParaRPr lang="en-US" dirty="0"/>
          </a:p>
          <a:p>
            <a:r>
              <a:rPr lang="en-US" dirty="0"/>
              <a:t>(approx. 2 min)</a:t>
            </a:r>
          </a:p>
        </p:txBody>
      </p:sp>
      <p:sp>
        <p:nvSpPr>
          <p:cNvPr id="4" name="Slide Number Placeholder 3"/>
          <p:cNvSpPr>
            <a:spLocks noGrp="1"/>
          </p:cNvSpPr>
          <p:nvPr>
            <p:ph type="sldNum" sz="quarter" idx="5"/>
          </p:nvPr>
        </p:nvSpPr>
        <p:spPr/>
        <p:txBody>
          <a:bodyPr/>
          <a:lstStyle/>
          <a:p>
            <a:fld id="{7FB667E1-E601-4AAF-B95C-B25720D70A60}" type="slidenum">
              <a:rPr lang="en-US" smtClean="0"/>
              <a:t>12</a:t>
            </a:fld>
            <a:endParaRPr lang="en-US"/>
          </a:p>
        </p:txBody>
      </p:sp>
    </p:spTree>
    <p:extLst>
      <p:ext uri="{BB962C8B-B14F-4D97-AF65-F5344CB8AC3E}">
        <p14:creationId xmlns:p14="http://schemas.microsoft.com/office/powerpoint/2010/main" val="1665872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 went along, we first focused on interactions with the health system, which were easy to access</a:t>
            </a:r>
          </a:p>
          <a:p>
            <a:r>
              <a:rPr lang="en-US" dirty="0"/>
              <a:t>But even these data are deceptively difficult to interpret</a:t>
            </a:r>
          </a:p>
        </p:txBody>
      </p:sp>
      <p:sp>
        <p:nvSpPr>
          <p:cNvPr id="4" name="Slide Number Placeholder 3"/>
          <p:cNvSpPr>
            <a:spLocks noGrp="1"/>
          </p:cNvSpPr>
          <p:nvPr>
            <p:ph type="sldNum" sz="quarter" idx="5"/>
          </p:nvPr>
        </p:nvSpPr>
        <p:spPr/>
        <p:txBody>
          <a:bodyPr/>
          <a:lstStyle/>
          <a:p>
            <a:fld id="{7FB667E1-E601-4AAF-B95C-B25720D70A60}" type="slidenum">
              <a:rPr lang="en-US" smtClean="0"/>
              <a:t>13</a:t>
            </a:fld>
            <a:endParaRPr lang="en-US"/>
          </a:p>
        </p:txBody>
      </p:sp>
    </p:spTree>
    <p:extLst>
      <p:ext uri="{BB962C8B-B14F-4D97-AF65-F5344CB8AC3E}">
        <p14:creationId xmlns:p14="http://schemas.microsoft.com/office/powerpoint/2010/main" val="3555136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looks like a clear distinction between outpatient clinic services – in this case, Pediatrics and developmental-behavioral pediatrics –</a:t>
            </a:r>
          </a:p>
          <a:p>
            <a:r>
              <a:rPr lang="en-US" dirty="0"/>
              <a:t>Turns out to be a quirk of the data that we now know is misleading and not meaningful</a:t>
            </a:r>
          </a:p>
        </p:txBody>
      </p:sp>
      <p:sp>
        <p:nvSpPr>
          <p:cNvPr id="4" name="Slide Number Placeholder 3"/>
          <p:cNvSpPr>
            <a:spLocks noGrp="1"/>
          </p:cNvSpPr>
          <p:nvPr>
            <p:ph type="sldNum" sz="quarter" idx="5"/>
          </p:nvPr>
        </p:nvSpPr>
        <p:spPr/>
        <p:txBody>
          <a:bodyPr/>
          <a:lstStyle/>
          <a:p>
            <a:fld id="{7FB667E1-E601-4AAF-B95C-B25720D70A60}" type="slidenum">
              <a:rPr lang="en-US" smtClean="0"/>
              <a:t>14</a:t>
            </a:fld>
            <a:endParaRPr lang="en-US"/>
          </a:p>
        </p:txBody>
      </p:sp>
    </p:spTree>
    <p:extLst>
      <p:ext uri="{BB962C8B-B14F-4D97-AF65-F5344CB8AC3E}">
        <p14:creationId xmlns:p14="http://schemas.microsoft.com/office/powerpoint/2010/main" val="960968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28378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137704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084858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A002C-930B-9446-A2E8-9F1FC46C6B93}"/>
              </a:ext>
            </a:extLst>
          </p:cNvPr>
          <p:cNvSpPr>
            <a:spLocks noGrp="1"/>
          </p:cNvSpPr>
          <p:nvPr>
            <p:ph type="title"/>
          </p:nvPr>
        </p:nvSpPr>
        <p:spPr>
          <a:xfrm>
            <a:off x="246934" y="241372"/>
            <a:ext cx="10515600" cy="741780"/>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765B3106-086B-B84E-B6E1-10E42FD5BB5B}"/>
              </a:ext>
            </a:extLst>
          </p:cNvPr>
          <p:cNvSpPr>
            <a:spLocks noGrp="1"/>
          </p:cNvSpPr>
          <p:nvPr>
            <p:ph idx="1"/>
          </p:nvPr>
        </p:nvSpPr>
        <p:spPr>
          <a:xfrm>
            <a:off x="838200" y="1481865"/>
            <a:ext cx="10515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84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4005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305774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575589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372930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653159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1430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3533121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5/10/21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789783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5/10/21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536382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emf"/></Relationships>
</file>

<file path=ppt/slides/_rels/slide1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ediatrics.aappublications.org/content/128/2/344/tab-figures-data#fn-7"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pediatrics.aappublications.org/content/128/2/344/tab-figures-data#fn-8"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tiff"/><Relationship Id="rId4" Type="http://schemas.openxmlformats.org/officeDocument/2006/relationships/image" Target="../media/image26.tiff"/></Relationships>
</file>

<file path=ppt/slides/_rels/slide44.xml.rels><?xml version="1.0" encoding="UTF-8" standalone="yes"?>
<Relationships xmlns="http://schemas.openxmlformats.org/package/2006/relationships"><Relationship Id="rId3" Type="http://schemas.openxmlformats.org/officeDocument/2006/relationships/hyperlink" Target="mailto:m.Engelhard@duke.edu"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748028"/>
            <a:ext cx="10363200" cy="3189721"/>
          </a:xfrm>
        </p:spPr>
        <p:txBody>
          <a:bodyPr>
            <a:normAutofit/>
          </a:bodyPr>
          <a:lstStyle/>
          <a:p>
            <a:pPr>
              <a:spcAft>
                <a:spcPts val="1200"/>
              </a:spcAft>
            </a:pPr>
            <a:r>
              <a:rPr lang="en-US" sz="5300" dirty="0"/>
              <a:t>Diagnosis Prediction Case Study: </a:t>
            </a:r>
            <a:br>
              <a:rPr lang="en-US" sz="5300" dirty="0"/>
            </a:br>
            <a:br>
              <a:rPr lang="en-US" sz="5300" dirty="0"/>
            </a:br>
            <a:r>
              <a:rPr lang="en-US" sz="4400" dirty="0"/>
              <a:t>Predicting ASD &amp; ADHD Risk from the EHR</a:t>
            </a: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sz="2400" dirty="0"/>
          </a:p>
          <a:p>
            <a:endParaRPr lang="en-US" sz="2400" dirty="0"/>
          </a:p>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F1D-1484-4E49-B86C-9AEB5992C409}"/>
              </a:ext>
            </a:extLst>
          </p:cNvPr>
          <p:cNvSpPr>
            <a:spLocks noGrp="1"/>
          </p:cNvSpPr>
          <p:nvPr>
            <p:ph type="title"/>
          </p:nvPr>
        </p:nvSpPr>
        <p:spPr/>
        <p:txBody>
          <a:bodyPr/>
          <a:lstStyle/>
          <a:p>
            <a:r>
              <a:rPr lang="en-US" dirty="0"/>
              <a:t>Where is the data we need?</a:t>
            </a:r>
          </a:p>
        </p:txBody>
      </p:sp>
      <p:pic>
        <p:nvPicPr>
          <p:cNvPr id="7" name="Picture 6"/>
          <p:cNvPicPr>
            <a:picLocks noChangeAspect="1"/>
          </p:cNvPicPr>
          <p:nvPr/>
        </p:nvPicPr>
        <p:blipFill>
          <a:blip r:embed="rId3"/>
          <a:stretch>
            <a:fillRect/>
          </a:stretch>
        </p:blipFill>
        <p:spPr>
          <a:xfrm>
            <a:off x="3076575" y="2562567"/>
            <a:ext cx="6038850" cy="771525"/>
          </a:xfrm>
          <a:prstGeom prst="rect">
            <a:avLst/>
          </a:prstGeom>
          <a:ln>
            <a:solidFill>
              <a:schemeClr val="tx1"/>
            </a:solidFill>
          </a:ln>
        </p:spPr>
      </p:pic>
      <p:sp>
        <p:nvSpPr>
          <p:cNvPr id="8" name="Oval 7"/>
          <p:cNvSpPr/>
          <p:nvPr/>
        </p:nvSpPr>
        <p:spPr>
          <a:xfrm>
            <a:off x="459362" y="1347513"/>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Vitals</a:t>
            </a:r>
          </a:p>
        </p:txBody>
      </p:sp>
      <p:sp>
        <p:nvSpPr>
          <p:cNvPr id="11" name="Oval 10"/>
          <p:cNvSpPr/>
          <p:nvPr/>
        </p:nvSpPr>
        <p:spPr>
          <a:xfrm>
            <a:off x="3159483" y="4894704"/>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Labs</a:t>
            </a:r>
          </a:p>
        </p:txBody>
      </p:sp>
      <p:sp>
        <p:nvSpPr>
          <p:cNvPr id="12" name="Oval 11"/>
          <p:cNvSpPr/>
          <p:nvPr/>
        </p:nvSpPr>
        <p:spPr>
          <a:xfrm>
            <a:off x="8438925" y="980298"/>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Medications</a:t>
            </a:r>
          </a:p>
        </p:txBody>
      </p:sp>
      <p:sp>
        <p:nvSpPr>
          <p:cNvPr id="17" name="Oval 16">
            <a:extLst>
              <a:ext uri="{FF2B5EF4-FFF2-40B4-BE49-F238E27FC236}">
                <a16:creationId xmlns:a16="http://schemas.microsoft.com/office/drawing/2014/main" id="{7A31806A-0888-1F4C-B851-A85CD19079F2}"/>
              </a:ext>
            </a:extLst>
          </p:cNvPr>
          <p:cNvSpPr/>
          <p:nvPr/>
        </p:nvSpPr>
        <p:spPr>
          <a:xfrm>
            <a:off x="7672754" y="3930163"/>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Procedures</a:t>
            </a:r>
          </a:p>
        </p:txBody>
      </p:sp>
      <p:sp>
        <p:nvSpPr>
          <p:cNvPr id="18" name="Oval 17">
            <a:extLst>
              <a:ext uri="{FF2B5EF4-FFF2-40B4-BE49-F238E27FC236}">
                <a16:creationId xmlns:a16="http://schemas.microsoft.com/office/drawing/2014/main" id="{3D45243D-7948-0744-86FB-C7558CFF996E}"/>
              </a:ext>
            </a:extLst>
          </p:cNvPr>
          <p:cNvSpPr/>
          <p:nvPr/>
        </p:nvSpPr>
        <p:spPr>
          <a:xfrm>
            <a:off x="1076547" y="2658372"/>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Weight</a:t>
            </a:r>
          </a:p>
        </p:txBody>
      </p:sp>
      <p:sp>
        <p:nvSpPr>
          <p:cNvPr id="19" name="Oval 18">
            <a:extLst>
              <a:ext uri="{FF2B5EF4-FFF2-40B4-BE49-F238E27FC236}">
                <a16:creationId xmlns:a16="http://schemas.microsoft.com/office/drawing/2014/main" id="{AAFE1440-2C5E-844F-BCD4-5CAC6A16D449}"/>
              </a:ext>
            </a:extLst>
          </p:cNvPr>
          <p:cNvSpPr/>
          <p:nvPr/>
        </p:nvSpPr>
        <p:spPr>
          <a:xfrm>
            <a:off x="2446778" y="1098257"/>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Length</a:t>
            </a:r>
          </a:p>
        </p:txBody>
      </p:sp>
      <p:sp>
        <p:nvSpPr>
          <p:cNvPr id="20" name="Oval 19">
            <a:extLst>
              <a:ext uri="{FF2B5EF4-FFF2-40B4-BE49-F238E27FC236}">
                <a16:creationId xmlns:a16="http://schemas.microsoft.com/office/drawing/2014/main" id="{B9BDEC2B-3B43-1549-A2C9-53ECF4EB4CF2}"/>
              </a:ext>
            </a:extLst>
          </p:cNvPr>
          <p:cNvSpPr/>
          <p:nvPr/>
        </p:nvSpPr>
        <p:spPr>
          <a:xfrm>
            <a:off x="9409848" y="2184277"/>
            <a:ext cx="2217621"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Head Circumference</a:t>
            </a:r>
          </a:p>
        </p:txBody>
      </p:sp>
      <p:sp>
        <p:nvSpPr>
          <p:cNvPr id="21" name="Oval 20">
            <a:extLst>
              <a:ext uri="{FF2B5EF4-FFF2-40B4-BE49-F238E27FC236}">
                <a16:creationId xmlns:a16="http://schemas.microsoft.com/office/drawing/2014/main" id="{FF6671AB-EC75-6E48-A582-FBF735CB9923}"/>
              </a:ext>
            </a:extLst>
          </p:cNvPr>
          <p:cNvSpPr/>
          <p:nvPr/>
        </p:nvSpPr>
        <p:spPr>
          <a:xfrm>
            <a:off x="4464494" y="1061819"/>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APGAR Scores</a:t>
            </a:r>
          </a:p>
        </p:txBody>
      </p:sp>
      <p:sp>
        <p:nvSpPr>
          <p:cNvPr id="23" name="Oval 22">
            <a:extLst>
              <a:ext uri="{FF2B5EF4-FFF2-40B4-BE49-F238E27FC236}">
                <a16:creationId xmlns:a16="http://schemas.microsoft.com/office/drawing/2014/main" id="{F22A5815-57A4-E240-A160-BEA3EA946D91}"/>
              </a:ext>
            </a:extLst>
          </p:cNvPr>
          <p:cNvSpPr/>
          <p:nvPr/>
        </p:nvSpPr>
        <p:spPr>
          <a:xfrm>
            <a:off x="9832857" y="3523909"/>
            <a:ext cx="1934307"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Gestational age at birth</a:t>
            </a:r>
          </a:p>
        </p:txBody>
      </p:sp>
      <p:sp>
        <p:nvSpPr>
          <p:cNvPr id="24" name="Oval 23">
            <a:extLst>
              <a:ext uri="{FF2B5EF4-FFF2-40B4-BE49-F238E27FC236}">
                <a16:creationId xmlns:a16="http://schemas.microsoft.com/office/drawing/2014/main" id="{EB7EA6A1-C665-DD46-B148-0236D79602DB}"/>
              </a:ext>
            </a:extLst>
          </p:cNvPr>
          <p:cNvSpPr/>
          <p:nvPr/>
        </p:nvSpPr>
        <p:spPr>
          <a:xfrm>
            <a:off x="5425172" y="4914555"/>
            <a:ext cx="2328039"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Meconium in amniotic fluid</a:t>
            </a:r>
          </a:p>
        </p:txBody>
      </p:sp>
      <p:sp>
        <p:nvSpPr>
          <p:cNvPr id="25" name="Oval 24">
            <a:extLst>
              <a:ext uri="{FF2B5EF4-FFF2-40B4-BE49-F238E27FC236}">
                <a16:creationId xmlns:a16="http://schemas.microsoft.com/office/drawing/2014/main" id="{5B374924-1A71-D04A-9D2D-41844C071A6B}"/>
              </a:ext>
            </a:extLst>
          </p:cNvPr>
          <p:cNvSpPr/>
          <p:nvPr/>
        </p:nvSpPr>
        <p:spPr>
          <a:xfrm>
            <a:off x="949568" y="4026877"/>
            <a:ext cx="197725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Breech presentation</a:t>
            </a:r>
          </a:p>
        </p:txBody>
      </p:sp>
      <p:sp>
        <p:nvSpPr>
          <p:cNvPr id="26" name="Oval 25">
            <a:extLst>
              <a:ext uri="{FF2B5EF4-FFF2-40B4-BE49-F238E27FC236}">
                <a16:creationId xmlns:a16="http://schemas.microsoft.com/office/drawing/2014/main" id="{4E3A75A6-3B37-5B4E-AAE3-84F29D2B966A}"/>
              </a:ext>
            </a:extLst>
          </p:cNvPr>
          <p:cNvSpPr/>
          <p:nvPr/>
        </p:nvSpPr>
        <p:spPr>
          <a:xfrm>
            <a:off x="6455197" y="1176996"/>
            <a:ext cx="1723294"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Fetal distress</a:t>
            </a:r>
          </a:p>
        </p:txBody>
      </p:sp>
      <p:cxnSp>
        <p:nvCxnSpPr>
          <p:cNvPr id="6" name="Straight Arrow Connector 5">
            <a:extLst>
              <a:ext uri="{FF2B5EF4-FFF2-40B4-BE49-F238E27FC236}">
                <a16:creationId xmlns:a16="http://schemas.microsoft.com/office/drawing/2014/main" id="{EBFCD64F-F35B-4A42-981B-23AD001BCD92}"/>
              </a:ext>
            </a:extLst>
          </p:cNvPr>
          <p:cNvCxnSpPr>
            <a:cxnSpLocks/>
            <a:stCxn id="7" idx="1"/>
          </p:cNvCxnSpPr>
          <p:nvPr/>
        </p:nvCxnSpPr>
        <p:spPr>
          <a:xfrm flipH="1">
            <a:off x="2750146" y="2948330"/>
            <a:ext cx="326429" cy="114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2C879B9-EC51-A64F-8A83-6DB4C19DD863}"/>
              </a:ext>
            </a:extLst>
          </p:cNvPr>
          <p:cNvCxnSpPr>
            <a:cxnSpLocks/>
          </p:cNvCxnSpPr>
          <p:nvPr/>
        </p:nvCxnSpPr>
        <p:spPr>
          <a:xfrm flipH="1" flipV="1">
            <a:off x="2080527" y="2257573"/>
            <a:ext cx="964809" cy="419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9218C20-CD7B-D84D-B27A-C3C59EFAED5B}"/>
              </a:ext>
            </a:extLst>
          </p:cNvPr>
          <p:cNvCxnSpPr>
            <a:cxnSpLocks/>
            <a:endCxn id="25" idx="7"/>
          </p:cNvCxnSpPr>
          <p:nvPr/>
        </p:nvCxnSpPr>
        <p:spPr>
          <a:xfrm flipH="1">
            <a:off x="2637259" y="3353302"/>
            <a:ext cx="965740" cy="8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D1F8566-A57A-2441-A0E4-DF65CEC873FE}"/>
              </a:ext>
            </a:extLst>
          </p:cNvPr>
          <p:cNvCxnSpPr>
            <a:cxnSpLocks/>
          </p:cNvCxnSpPr>
          <p:nvPr/>
        </p:nvCxnSpPr>
        <p:spPr>
          <a:xfrm flipH="1" flipV="1">
            <a:off x="3541443" y="2271991"/>
            <a:ext cx="130787" cy="271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E0BAE9-9474-4F4F-BD0A-6B6648A0A466}"/>
              </a:ext>
            </a:extLst>
          </p:cNvPr>
          <p:cNvCxnSpPr>
            <a:cxnSpLocks/>
            <a:endCxn id="21" idx="4"/>
          </p:cNvCxnSpPr>
          <p:nvPr/>
        </p:nvCxnSpPr>
        <p:spPr>
          <a:xfrm flipH="1" flipV="1">
            <a:off x="5326141" y="2257573"/>
            <a:ext cx="71700" cy="285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65669D0-81C2-DB4B-A320-B5F3A3BB35E9}"/>
              </a:ext>
            </a:extLst>
          </p:cNvPr>
          <p:cNvCxnSpPr>
            <a:cxnSpLocks/>
            <a:endCxn id="26" idx="4"/>
          </p:cNvCxnSpPr>
          <p:nvPr/>
        </p:nvCxnSpPr>
        <p:spPr>
          <a:xfrm flipV="1">
            <a:off x="7284148" y="2372750"/>
            <a:ext cx="32696" cy="170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230605-D921-7847-A8FE-A7A4C732F4AB}"/>
              </a:ext>
            </a:extLst>
          </p:cNvPr>
          <p:cNvCxnSpPr>
            <a:cxnSpLocks/>
            <a:endCxn id="12" idx="3"/>
          </p:cNvCxnSpPr>
          <p:nvPr/>
        </p:nvCxnSpPr>
        <p:spPr>
          <a:xfrm flipV="1">
            <a:off x="8445901" y="2000938"/>
            <a:ext cx="276297" cy="550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C0370CA-1C90-6E47-994F-4D50B5B54124}"/>
              </a:ext>
            </a:extLst>
          </p:cNvPr>
          <p:cNvCxnSpPr>
            <a:cxnSpLocks/>
            <a:stCxn id="7" idx="3"/>
            <a:endCxn id="20" idx="2"/>
          </p:cNvCxnSpPr>
          <p:nvPr/>
        </p:nvCxnSpPr>
        <p:spPr>
          <a:xfrm flipV="1">
            <a:off x="9115425" y="2782154"/>
            <a:ext cx="294423" cy="16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5A37BEC-B00D-9642-BACF-2E198032D266}"/>
              </a:ext>
            </a:extLst>
          </p:cNvPr>
          <p:cNvCxnSpPr>
            <a:cxnSpLocks/>
            <a:endCxn id="23" idx="1"/>
          </p:cNvCxnSpPr>
          <p:nvPr/>
        </p:nvCxnSpPr>
        <p:spPr>
          <a:xfrm>
            <a:off x="9115426" y="3307640"/>
            <a:ext cx="1000704" cy="391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59A3EF3-7AE9-AB42-B57F-6A00D0998521}"/>
              </a:ext>
            </a:extLst>
          </p:cNvPr>
          <p:cNvCxnSpPr>
            <a:cxnSpLocks/>
            <a:endCxn id="11" idx="0"/>
          </p:cNvCxnSpPr>
          <p:nvPr/>
        </p:nvCxnSpPr>
        <p:spPr>
          <a:xfrm flipH="1">
            <a:off x="4021130" y="3353302"/>
            <a:ext cx="573548" cy="154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2132E64-D2F3-5942-9FF2-A572E6E46270}"/>
              </a:ext>
            </a:extLst>
          </p:cNvPr>
          <p:cNvCxnSpPr>
            <a:cxnSpLocks/>
            <a:endCxn id="22" idx="0"/>
          </p:cNvCxnSpPr>
          <p:nvPr/>
        </p:nvCxnSpPr>
        <p:spPr>
          <a:xfrm flipH="1">
            <a:off x="4344905" y="3368112"/>
            <a:ext cx="42095" cy="155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CE897C2-288D-A848-847D-79B600F4FF91}"/>
              </a:ext>
            </a:extLst>
          </p:cNvPr>
          <p:cNvCxnSpPr>
            <a:cxnSpLocks/>
            <a:endCxn id="17" idx="0"/>
          </p:cNvCxnSpPr>
          <p:nvPr/>
        </p:nvCxnSpPr>
        <p:spPr>
          <a:xfrm>
            <a:off x="8234840" y="3353302"/>
            <a:ext cx="405068" cy="5768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3FE0AD3-C47E-434D-80A8-8DBC0CE7B30C}"/>
              </a:ext>
            </a:extLst>
          </p:cNvPr>
          <p:cNvCxnSpPr>
            <a:cxnSpLocks/>
            <a:endCxn id="24" idx="0"/>
          </p:cNvCxnSpPr>
          <p:nvPr/>
        </p:nvCxnSpPr>
        <p:spPr>
          <a:xfrm>
            <a:off x="6297562" y="3371288"/>
            <a:ext cx="291630" cy="1543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316CD58-921F-3748-AE4E-CD84B02126C2}"/>
              </a:ext>
            </a:extLst>
          </p:cNvPr>
          <p:cNvCxnSpPr>
            <a:cxnSpLocks/>
            <a:endCxn id="14" idx="0"/>
          </p:cNvCxnSpPr>
          <p:nvPr/>
        </p:nvCxnSpPr>
        <p:spPr>
          <a:xfrm>
            <a:off x="6565902" y="3371288"/>
            <a:ext cx="23291" cy="176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181D9AF5-1CB5-B644-90B4-B7D3DA7EE42D}"/>
              </a:ext>
            </a:extLst>
          </p:cNvPr>
          <p:cNvSpPr/>
          <p:nvPr/>
        </p:nvSpPr>
        <p:spPr>
          <a:xfrm>
            <a:off x="3308425" y="3523909"/>
            <a:ext cx="2072960"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Decelerations</a:t>
            </a:r>
          </a:p>
        </p:txBody>
      </p:sp>
      <p:sp>
        <p:nvSpPr>
          <p:cNvPr id="14" name="Oval 13">
            <a:extLst>
              <a:ext uri="{FF2B5EF4-FFF2-40B4-BE49-F238E27FC236}">
                <a16:creationId xmlns:a16="http://schemas.microsoft.com/office/drawing/2014/main" id="{2F0DEBF2-ACEB-4948-AA41-DD47FA073BCA}"/>
              </a:ext>
            </a:extLst>
          </p:cNvPr>
          <p:cNvSpPr/>
          <p:nvPr/>
        </p:nvSpPr>
        <p:spPr>
          <a:xfrm>
            <a:off x="5727546" y="3547938"/>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Diagnoses</a:t>
            </a:r>
          </a:p>
        </p:txBody>
      </p:sp>
    </p:spTree>
    <p:extLst>
      <p:ext uri="{BB962C8B-B14F-4D97-AF65-F5344CB8AC3E}">
        <p14:creationId xmlns:p14="http://schemas.microsoft.com/office/powerpoint/2010/main" val="3779112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F1D-1484-4E49-B86C-9AEB5992C409}"/>
              </a:ext>
            </a:extLst>
          </p:cNvPr>
          <p:cNvSpPr>
            <a:spLocks noGrp="1"/>
          </p:cNvSpPr>
          <p:nvPr>
            <p:ph type="title"/>
          </p:nvPr>
        </p:nvSpPr>
        <p:spPr/>
        <p:txBody>
          <a:bodyPr/>
          <a:lstStyle/>
          <a:p>
            <a:r>
              <a:rPr lang="en-US" dirty="0"/>
              <a:t>Where is the data we need?</a:t>
            </a:r>
          </a:p>
        </p:txBody>
      </p:sp>
      <p:pic>
        <p:nvPicPr>
          <p:cNvPr id="7" name="Picture 6"/>
          <p:cNvPicPr>
            <a:picLocks noChangeAspect="1"/>
          </p:cNvPicPr>
          <p:nvPr/>
        </p:nvPicPr>
        <p:blipFill>
          <a:blip r:embed="rId3"/>
          <a:stretch>
            <a:fillRect/>
          </a:stretch>
        </p:blipFill>
        <p:spPr>
          <a:xfrm>
            <a:off x="3076575" y="2562567"/>
            <a:ext cx="6038850" cy="771525"/>
          </a:xfrm>
          <a:prstGeom prst="rect">
            <a:avLst/>
          </a:prstGeom>
          <a:ln>
            <a:solidFill>
              <a:schemeClr val="tx1"/>
            </a:solidFill>
          </a:ln>
        </p:spPr>
      </p:pic>
      <p:sp>
        <p:nvSpPr>
          <p:cNvPr id="8" name="Oval 7"/>
          <p:cNvSpPr/>
          <p:nvPr/>
        </p:nvSpPr>
        <p:spPr>
          <a:xfrm>
            <a:off x="459362" y="1347513"/>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Vitals</a:t>
            </a:r>
          </a:p>
        </p:txBody>
      </p:sp>
      <p:sp>
        <p:nvSpPr>
          <p:cNvPr id="11" name="Oval 10"/>
          <p:cNvSpPr/>
          <p:nvPr/>
        </p:nvSpPr>
        <p:spPr>
          <a:xfrm>
            <a:off x="3159483" y="4894704"/>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Labs</a:t>
            </a:r>
          </a:p>
        </p:txBody>
      </p:sp>
      <p:sp>
        <p:nvSpPr>
          <p:cNvPr id="12" name="Oval 11"/>
          <p:cNvSpPr/>
          <p:nvPr/>
        </p:nvSpPr>
        <p:spPr>
          <a:xfrm>
            <a:off x="8438925" y="980298"/>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Medications</a:t>
            </a:r>
          </a:p>
        </p:txBody>
      </p:sp>
      <p:sp>
        <p:nvSpPr>
          <p:cNvPr id="17" name="Oval 16">
            <a:extLst>
              <a:ext uri="{FF2B5EF4-FFF2-40B4-BE49-F238E27FC236}">
                <a16:creationId xmlns:a16="http://schemas.microsoft.com/office/drawing/2014/main" id="{7A31806A-0888-1F4C-B851-A85CD19079F2}"/>
              </a:ext>
            </a:extLst>
          </p:cNvPr>
          <p:cNvSpPr/>
          <p:nvPr/>
        </p:nvSpPr>
        <p:spPr>
          <a:xfrm>
            <a:off x="7672754" y="3930163"/>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Procedures</a:t>
            </a:r>
          </a:p>
        </p:txBody>
      </p:sp>
      <p:sp>
        <p:nvSpPr>
          <p:cNvPr id="18" name="Oval 17">
            <a:extLst>
              <a:ext uri="{FF2B5EF4-FFF2-40B4-BE49-F238E27FC236}">
                <a16:creationId xmlns:a16="http://schemas.microsoft.com/office/drawing/2014/main" id="{3D45243D-7948-0744-86FB-C7558CFF996E}"/>
              </a:ext>
            </a:extLst>
          </p:cNvPr>
          <p:cNvSpPr/>
          <p:nvPr/>
        </p:nvSpPr>
        <p:spPr>
          <a:xfrm>
            <a:off x="1076547" y="2658372"/>
            <a:ext cx="1723293"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Weight</a:t>
            </a:r>
          </a:p>
        </p:txBody>
      </p:sp>
      <p:sp>
        <p:nvSpPr>
          <p:cNvPr id="19" name="Oval 18">
            <a:extLst>
              <a:ext uri="{FF2B5EF4-FFF2-40B4-BE49-F238E27FC236}">
                <a16:creationId xmlns:a16="http://schemas.microsoft.com/office/drawing/2014/main" id="{AAFE1440-2C5E-844F-BCD4-5CAC6A16D449}"/>
              </a:ext>
            </a:extLst>
          </p:cNvPr>
          <p:cNvSpPr/>
          <p:nvPr/>
        </p:nvSpPr>
        <p:spPr>
          <a:xfrm>
            <a:off x="2446778" y="1098257"/>
            <a:ext cx="1723293"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Length</a:t>
            </a:r>
          </a:p>
        </p:txBody>
      </p:sp>
      <p:sp>
        <p:nvSpPr>
          <p:cNvPr id="20" name="Oval 19">
            <a:extLst>
              <a:ext uri="{FF2B5EF4-FFF2-40B4-BE49-F238E27FC236}">
                <a16:creationId xmlns:a16="http://schemas.microsoft.com/office/drawing/2014/main" id="{B9BDEC2B-3B43-1549-A2C9-53ECF4EB4CF2}"/>
              </a:ext>
            </a:extLst>
          </p:cNvPr>
          <p:cNvSpPr/>
          <p:nvPr/>
        </p:nvSpPr>
        <p:spPr>
          <a:xfrm>
            <a:off x="9409848" y="2184277"/>
            <a:ext cx="2217621"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Head Circumference</a:t>
            </a:r>
          </a:p>
        </p:txBody>
      </p:sp>
      <p:sp>
        <p:nvSpPr>
          <p:cNvPr id="21" name="Oval 20">
            <a:extLst>
              <a:ext uri="{FF2B5EF4-FFF2-40B4-BE49-F238E27FC236}">
                <a16:creationId xmlns:a16="http://schemas.microsoft.com/office/drawing/2014/main" id="{FF6671AB-EC75-6E48-A582-FBF735CB9923}"/>
              </a:ext>
            </a:extLst>
          </p:cNvPr>
          <p:cNvSpPr/>
          <p:nvPr/>
        </p:nvSpPr>
        <p:spPr>
          <a:xfrm>
            <a:off x="4464494" y="1061819"/>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APGAR Scores</a:t>
            </a:r>
          </a:p>
        </p:txBody>
      </p:sp>
      <p:sp>
        <p:nvSpPr>
          <p:cNvPr id="23" name="Oval 22">
            <a:extLst>
              <a:ext uri="{FF2B5EF4-FFF2-40B4-BE49-F238E27FC236}">
                <a16:creationId xmlns:a16="http://schemas.microsoft.com/office/drawing/2014/main" id="{F22A5815-57A4-E240-A160-BEA3EA946D91}"/>
              </a:ext>
            </a:extLst>
          </p:cNvPr>
          <p:cNvSpPr/>
          <p:nvPr/>
        </p:nvSpPr>
        <p:spPr>
          <a:xfrm>
            <a:off x="9832857" y="3523909"/>
            <a:ext cx="1934307"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Gestational age at birth</a:t>
            </a:r>
          </a:p>
        </p:txBody>
      </p:sp>
      <p:sp>
        <p:nvSpPr>
          <p:cNvPr id="24" name="Oval 23">
            <a:extLst>
              <a:ext uri="{FF2B5EF4-FFF2-40B4-BE49-F238E27FC236}">
                <a16:creationId xmlns:a16="http://schemas.microsoft.com/office/drawing/2014/main" id="{EB7EA6A1-C665-DD46-B148-0236D79602DB}"/>
              </a:ext>
            </a:extLst>
          </p:cNvPr>
          <p:cNvSpPr/>
          <p:nvPr/>
        </p:nvSpPr>
        <p:spPr>
          <a:xfrm>
            <a:off x="5425172" y="4914555"/>
            <a:ext cx="2328039"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Meconium in amniotic fluid</a:t>
            </a:r>
          </a:p>
        </p:txBody>
      </p:sp>
      <p:sp>
        <p:nvSpPr>
          <p:cNvPr id="25" name="Oval 24">
            <a:extLst>
              <a:ext uri="{FF2B5EF4-FFF2-40B4-BE49-F238E27FC236}">
                <a16:creationId xmlns:a16="http://schemas.microsoft.com/office/drawing/2014/main" id="{5B374924-1A71-D04A-9D2D-41844C071A6B}"/>
              </a:ext>
            </a:extLst>
          </p:cNvPr>
          <p:cNvSpPr/>
          <p:nvPr/>
        </p:nvSpPr>
        <p:spPr>
          <a:xfrm>
            <a:off x="949568" y="4026877"/>
            <a:ext cx="197725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Breech presentation</a:t>
            </a:r>
          </a:p>
        </p:txBody>
      </p:sp>
      <p:sp>
        <p:nvSpPr>
          <p:cNvPr id="26" name="Oval 25">
            <a:extLst>
              <a:ext uri="{FF2B5EF4-FFF2-40B4-BE49-F238E27FC236}">
                <a16:creationId xmlns:a16="http://schemas.microsoft.com/office/drawing/2014/main" id="{4E3A75A6-3B37-5B4E-AAE3-84F29D2B966A}"/>
              </a:ext>
            </a:extLst>
          </p:cNvPr>
          <p:cNvSpPr/>
          <p:nvPr/>
        </p:nvSpPr>
        <p:spPr>
          <a:xfrm>
            <a:off x="6455197" y="1176996"/>
            <a:ext cx="1723294"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Fetal distress</a:t>
            </a:r>
          </a:p>
        </p:txBody>
      </p:sp>
      <p:cxnSp>
        <p:nvCxnSpPr>
          <p:cNvPr id="6" name="Straight Arrow Connector 5">
            <a:extLst>
              <a:ext uri="{FF2B5EF4-FFF2-40B4-BE49-F238E27FC236}">
                <a16:creationId xmlns:a16="http://schemas.microsoft.com/office/drawing/2014/main" id="{EBFCD64F-F35B-4A42-981B-23AD001BCD92}"/>
              </a:ext>
            </a:extLst>
          </p:cNvPr>
          <p:cNvCxnSpPr>
            <a:cxnSpLocks/>
            <a:stCxn id="7" idx="1"/>
          </p:cNvCxnSpPr>
          <p:nvPr/>
        </p:nvCxnSpPr>
        <p:spPr>
          <a:xfrm flipH="1">
            <a:off x="2750146" y="2948330"/>
            <a:ext cx="326429" cy="114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2C879B9-EC51-A64F-8A83-6DB4C19DD863}"/>
              </a:ext>
            </a:extLst>
          </p:cNvPr>
          <p:cNvCxnSpPr>
            <a:cxnSpLocks/>
          </p:cNvCxnSpPr>
          <p:nvPr/>
        </p:nvCxnSpPr>
        <p:spPr>
          <a:xfrm flipH="1" flipV="1">
            <a:off x="2080527" y="2257573"/>
            <a:ext cx="964809" cy="419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9218C20-CD7B-D84D-B27A-C3C59EFAED5B}"/>
              </a:ext>
            </a:extLst>
          </p:cNvPr>
          <p:cNvCxnSpPr>
            <a:cxnSpLocks/>
            <a:endCxn id="25" idx="7"/>
          </p:cNvCxnSpPr>
          <p:nvPr/>
        </p:nvCxnSpPr>
        <p:spPr>
          <a:xfrm flipH="1">
            <a:off x="2637259" y="3353302"/>
            <a:ext cx="965740" cy="8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D1F8566-A57A-2441-A0E4-DF65CEC873FE}"/>
              </a:ext>
            </a:extLst>
          </p:cNvPr>
          <p:cNvCxnSpPr>
            <a:cxnSpLocks/>
          </p:cNvCxnSpPr>
          <p:nvPr/>
        </p:nvCxnSpPr>
        <p:spPr>
          <a:xfrm flipH="1" flipV="1">
            <a:off x="3541443" y="2271991"/>
            <a:ext cx="130787" cy="271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E0BAE9-9474-4F4F-BD0A-6B6648A0A466}"/>
              </a:ext>
            </a:extLst>
          </p:cNvPr>
          <p:cNvCxnSpPr>
            <a:cxnSpLocks/>
            <a:endCxn id="21" idx="4"/>
          </p:cNvCxnSpPr>
          <p:nvPr/>
        </p:nvCxnSpPr>
        <p:spPr>
          <a:xfrm flipH="1" flipV="1">
            <a:off x="5326141" y="2257573"/>
            <a:ext cx="71700" cy="285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65669D0-81C2-DB4B-A320-B5F3A3BB35E9}"/>
              </a:ext>
            </a:extLst>
          </p:cNvPr>
          <p:cNvCxnSpPr>
            <a:cxnSpLocks/>
            <a:endCxn id="26" idx="4"/>
          </p:cNvCxnSpPr>
          <p:nvPr/>
        </p:nvCxnSpPr>
        <p:spPr>
          <a:xfrm flipV="1">
            <a:off x="7284148" y="2372750"/>
            <a:ext cx="32696" cy="170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230605-D921-7847-A8FE-A7A4C732F4AB}"/>
              </a:ext>
            </a:extLst>
          </p:cNvPr>
          <p:cNvCxnSpPr>
            <a:cxnSpLocks/>
            <a:endCxn id="12" idx="3"/>
          </p:cNvCxnSpPr>
          <p:nvPr/>
        </p:nvCxnSpPr>
        <p:spPr>
          <a:xfrm flipV="1">
            <a:off x="8445901" y="2000938"/>
            <a:ext cx="276297" cy="550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C0370CA-1C90-6E47-994F-4D50B5B54124}"/>
              </a:ext>
            </a:extLst>
          </p:cNvPr>
          <p:cNvCxnSpPr>
            <a:cxnSpLocks/>
            <a:stCxn id="7" idx="3"/>
            <a:endCxn id="20" idx="2"/>
          </p:cNvCxnSpPr>
          <p:nvPr/>
        </p:nvCxnSpPr>
        <p:spPr>
          <a:xfrm flipV="1">
            <a:off x="9115425" y="2782154"/>
            <a:ext cx="294423" cy="16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5A37BEC-B00D-9642-BACF-2E198032D266}"/>
              </a:ext>
            </a:extLst>
          </p:cNvPr>
          <p:cNvCxnSpPr>
            <a:cxnSpLocks/>
            <a:endCxn id="23" idx="1"/>
          </p:cNvCxnSpPr>
          <p:nvPr/>
        </p:nvCxnSpPr>
        <p:spPr>
          <a:xfrm>
            <a:off x="9115426" y="3307640"/>
            <a:ext cx="1000704" cy="391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59A3EF3-7AE9-AB42-B57F-6A00D0998521}"/>
              </a:ext>
            </a:extLst>
          </p:cNvPr>
          <p:cNvCxnSpPr>
            <a:cxnSpLocks/>
            <a:endCxn id="11" idx="0"/>
          </p:cNvCxnSpPr>
          <p:nvPr/>
        </p:nvCxnSpPr>
        <p:spPr>
          <a:xfrm flipH="1">
            <a:off x="4021130" y="3353302"/>
            <a:ext cx="573548" cy="154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2132E64-D2F3-5942-9FF2-A572E6E46270}"/>
              </a:ext>
            </a:extLst>
          </p:cNvPr>
          <p:cNvCxnSpPr>
            <a:cxnSpLocks/>
            <a:endCxn id="22" idx="0"/>
          </p:cNvCxnSpPr>
          <p:nvPr/>
        </p:nvCxnSpPr>
        <p:spPr>
          <a:xfrm flipH="1">
            <a:off x="4344905" y="3368112"/>
            <a:ext cx="42095" cy="155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CE897C2-288D-A848-847D-79B600F4FF91}"/>
              </a:ext>
            </a:extLst>
          </p:cNvPr>
          <p:cNvCxnSpPr>
            <a:cxnSpLocks/>
            <a:endCxn id="17" idx="0"/>
          </p:cNvCxnSpPr>
          <p:nvPr/>
        </p:nvCxnSpPr>
        <p:spPr>
          <a:xfrm>
            <a:off x="8234840" y="3353302"/>
            <a:ext cx="405068" cy="5768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3FE0AD3-C47E-434D-80A8-8DBC0CE7B30C}"/>
              </a:ext>
            </a:extLst>
          </p:cNvPr>
          <p:cNvCxnSpPr>
            <a:cxnSpLocks/>
            <a:endCxn id="24" idx="0"/>
          </p:cNvCxnSpPr>
          <p:nvPr/>
        </p:nvCxnSpPr>
        <p:spPr>
          <a:xfrm>
            <a:off x="6297562" y="3371288"/>
            <a:ext cx="291630" cy="1543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316CD58-921F-3748-AE4E-CD84B02126C2}"/>
              </a:ext>
            </a:extLst>
          </p:cNvPr>
          <p:cNvCxnSpPr>
            <a:cxnSpLocks/>
            <a:endCxn id="14" idx="0"/>
          </p:cNvCxnSpPr>
          <p:nvPr/>
        </p:nvCxnSpPr>
        <p:spPr>
          <a:xfrm>
            <a:off x="6565902" y="3371288"/>
            <a:ext cx="23291" cy="176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181D9AF5-1CB5-B644-90B4-B7D3DA7EE42D}"/>
              </a:ext>
            </a:extLst>
          </p:cNvPr>
          <p:cNvSpPr/>
          <p:nvPr/>
        </p:nvSpPr>
        <p:spPr>
          <a:xfrm>
            <a:off x="3308425" y="3523909"/>
            <a:ext cx="2072960"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Decelerations</a:t>
            </a:r>
          </a:p>
        </p:txBody>
      </p:sp>
      <p:sp>
        <p:nvSpPr>
          <p:cNvPr id="14" name="Oval 13">
            <a:extLst>
              <a:ext uri="{FF2B5EF4-FFF2-40B4-BE49-F238E27FC236}">
                <a16:creationId xmlns:a16="http://schemas.microsoft.com/office/drawing/2014/main" id="{2F0DEBF2-ACEB-4948-AA41-DD47FA073BCA}"/>
              </a:ext>
            </a:extLst>
          </p:cNvPr>
          <p:cNvSpPr/>
          <p:nvPr/>
        </p:nvSpPr>
        <p:spPr>
          <a:xfrm>
            <a:off x="5727546" y="3547938"/>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Diagnoses</a:t>
            </a:r>
          </a:p>
        </p:txBody>
      </p:sp>
    </p:spTree>
    <p:extLst>
      <p:ext uri="{BB962C8B-B14F-4D97-AF65-F5344CB8AC3E}">
        <p14:creationId xmlns:p14="http://schemas.microsoft.com/office/powerpoint/2010/main" val="1602011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F1D-1484-4E49-B86C-9AEB5992C409}"/>
              </a:ext>
            </a:extLst>
          </p:cNvPr>
          <p:cNvSpPr>
            <a:spLocks noGrp="1"/>
          </p:cNvSpPr>
          <p:nvPr>
            <p:ph type="title"/>
          </p:nvPr>
        </p:nvSpPr>
        <p:spPr/>
        <p:txBody>
          <a:bodyPr/>
          <a:lstStyle/>
          <a:p>
            <a:r>
              <a:rPr lang="en-US" dirty="0"/>
              <a:t>Where is the data we need?</a:t>
            </a:r>
          </a:p>
        </p:txBody>
      </p:sp>
      <p:pic>
        <p:nvPicPr>
          <p:cNvPr id="7" name="Picture 6"/>
          <p:cNvPicPr>
            <a:picLocks noChangeAspect="1"/>
          </p:cNvPicPr>
          <p:nvPr/>
        </p:nvPicPr>
        <p:blipFill>
          <a:blip r:embed="rId3"/>
          <a:stretch>
            <a:fillRect/>
          </a:stretch>
        </p:blipFill>
        <p:spPr>
          <a:xfrm>
            <a:off x="3076575" y="2562567"/>
            <a:ext cx="6038850" cy="771525"/>
          </a:xfrm>
          <a:prstGeom prst="rect">
            <a:avLst/>
          </a:prstGeom>
          <a:ln>
            <a:solidFill>
              <a:schemeClr val="tx1"/>
            </a:solidFill>
          </a:ln>
        </p:spPr>
      </p:pic>
      <p:sp>
        <p:nvSpPr>
          <p:cNvPr id="8" name="Oval 7"/>
          <p:cNvSpPr/>
          <p:nvPr/>
        </p:nvSpPr>
        <p:spPr>
          <a:xfrm>
            <a:off x="459362" y="1347513"/>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Vitals</a:t>
            </a:r>
          </a:p>
        </p:txBody>
      </p:sp>
      <p:sp>
        <p:nvSpPr>
          <p:cNvPr id="11" name="Oval 10"/>
          <p:cNvSpPr/>
          <p:nvPr/>
        </p:nvSpPr>
        <p:spPr>
          <a:xfrm>
            <a:off x="3159483" y="4894704"/>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Labs</a:t>
            </a:r>
          </a:p>
        </p:txBody>
      </p:sp>
      <p:sp>
        <p:nvSpPr>
          <p:cNvPr id="12" name="Oval 11"/>
          <p:cNvSpPr/>
          <p:nvPr/>
        </p:nvSpPr>
        <p:spPr>
          <a:xfrm>
            <a:off x="8438925" y="980298"/>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Medications</a:t>
            </a:r>
          </a:p>
        </p:txBody>
      </p:sp>
      <p:sp>
        <p:nvSpPr>
          <p:cNvPr id="17" name="Oval 16">
            <a:extLst>
              <a:ext uri="{FF2B5EF4-FFF2-40B4-BE49-F238E27FC236}">
                <a16:creationId xmlns:a16="http://schemas.microsoft.com/office/drawing/2014/main" id="{7A31806A-0888-1F4C-B851-A85CD19079F2}"/>
              </a:ext>
            </a:extLst>
          </p:cNvPr>
          <p:cNvSpPr/>
          <p:nvPr/>
        </p:nvSpPr>
        <p:spPr>
          <a:xfrm>
            <a:off x="7672754" y="3930163"/>
            <a:ext cx="1934307"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Procedures</a:t>
            </a:r>
          </a:p>
        </p:txBody>
      </p:sp>
      <p:sp>
        <p:nvSpPr>
          <p:cNvPr id="18" name="Oval 17">
            <a:extLst>
              <a:ext uri="{FF2B5EF4-FFF2-40B4-BE49-F238E27FC236}">
                <a16:creationId xmlns:a16="http://schemas.microsoft.com/office/drawing/2014/main" id="{3D45243D-7948-0744-86FB-C7558CFF996E}"/>
              </a:ext>
            </a:extLst>
          </p:cNvPr>
          <p:cNvSpPr/>
          <p:nvPr/>
        </p:nvSpPr>
        <p:spPr>
          <a:xfrm>
            <a:off x="1076547" y="2658372"/>
            <a:ext cx="1723293"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Weight</a:t>
            </a:r>
          </a:p>
        </p:txBody>
      </p:sp>
      <p:sp>
        <p:nvSpPr>
          <p:cNvPr id="19" name="Oval 18">
            <a:extLst>
              <a:ext uri="{FF2B5EF4-FFF2-40B4-BE49-F238E27FC236}">
                <a16:creationId xmlns:a16="http://schemas.microsoft.com/office/drawing/2014/main" id="{AAFE1440-2C5E-844F-BCD4-5CAC6A16D449}"/>
              </a:ext>
            </a:extLst>
          </p:cNvPr>
          <p:cNvSpPr/>
          <p:nvPr/>
        </p:nvSpPr>
        <p:spPr>
          <a:xfrm>
            <a:off x="2446778" y="1098257"/>
            <a:ext cx="1723293"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Length</a:t>
            </a:r>
          </a:p>
        </p:txBody>
      </p:sp>
      <p:sp>
        <p:nvSpPr>
          <p:cNvPr id="20" name="Oval 19">
            <a:extLst>
              <a:ext uri="{FF2B5EF4-FFF2-40B4-BE49-F238E27FC236}">
                <a16:creationId xmlns:a16="http://schemas.microsoft.com/office/drawing/2014/main" id="{B9BDEC2B-3B43-1549-A2C9-53ECF4EB4CF2}"/>
              </a:ext>
            </a:extLst>
          </p:cNvPr>
          <p:cNvSpPr/>
          <p:nvPr/>
        </p:nvSpPr>
        <p:spPr>
          <a:xfrm>
            <a:off x="9409848" y="2184277"/>
            <a:ext cx="2217621" cy="1195754"/>
          </a:xfrm>
          <a:prstGeom prst="ellipse">
            <a:avLst/>
          </a:prstGeom>
          <a:solidFill>
            <a:srgbClr val="FFFF99"/>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Head Circumference</a:t>
            </a:r>
          </a:p>
        </p:txBody>
      </p:sp>
      <p:sp>
        <p:nvSpPr>
          <p:cNvPr id="21" name="Oval 20">
            <a:extLst>
              <a:ext uri="{FF2B5EF4-FFF2-40B4-BE49-F238E27FC236}">
                <a16:creationId xmlns:a16="http://schemas.microsoft.com/office/drawing/2014/main" id="{FF6671AB-EC75-6E48-A582-FBF735CB9923}"/>
              </a:ext>
            </a:extLst>
          </p:cNvPr>
          <p:cNvSpPr/>
          <p:nvPr/>
        </p:nvSpPr>
        <p:spPr>
          <a:xfrm>
            <a:off x="4464494" y="1061819"/>
            <a:ext cx="1723293"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APGAR Scores</a:t>
            </a:r>
          </a:p>
        </p:txBody>
      </p:sp>
      <p:sp>
        <p:nvSpPr>
          <p:cNvPr id="23" name="Oval 22">
            <a:extLst>
              <a:ext uri="{FF2B5EF4-FFF2-40B4-BE49-F238E27FC236}">
                <a16:creationId xmlns:a16="http://schemas.microsoft.com/office/drawing/2014/main" id="{F22A5815-57A4-E240-A160-BEA3EA946D91}"/>
              </a:ext>
            </a:extLst>
          </p:cNvPr>
          <p:cNvSpPr/>
          <p:nvPr/>
        </p:nvSpPr>
        <p:spPr>
          <a:xfrm>
            <a:off x="9832857" y="3523909"/>
            <a:ext cx="1934307"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Gestational age at birth</a:t>
            </a:r>
          </a:p>
        </p:txBody>
      </p:sp>
      <p:sp>
        <p:nvSpPr>
          <p:cNvPr id="24" name="Oval 23">
            <a:extLst>
              <a:ext uri="{FF2B5EF4-FFF2-40B4-BE49-F238E27FC236}">
                <a16:creationId xmlns:a16="http://schemas.microsoft.com/office/drawing/2014/main" id="{EB7EA6A1-C665-DD46-B148-0236D79602DB}"/>
              </a:ext>
            </a:extLst>
          </p:cNvPr>
          <p:cNvSpPr/>
          <p:nvPr/>
        </p:nvSpPr>
        <p:spPr>
          <a:xfrm>
            <a:off x="5425172" y="4914555"/>
            <a:ext cx="2328039"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Meconium in amniotic fluid</a:t>
            </a:r>
          </a:p>
        </p:txBody>
      </p:sp>
      <p:sp>
        <p:nvSpPr>
          <p:cNvPr id="25" name="Oval 24">
            <a:extLst>
              <a:ext uri="{FF2B5EF4-FFF2-40B4-BE49-F238E27FC236}">
                <a16:creationId xmlns:a16="http://schemas.microsoft.com/office/drawing/2014/main" id="{5B374924-1A71-D04A-9D2D-41844C071A6B}"/>
              </a:ext>
            </a:extLst>
          </p:cNvPr>
          <p:cNvSpPr/>
          <p:nvPr/>
        </p:nvSpPr>
        <p:spPr>
          <a:xfrm>
            <a:off x="949568" y="4026877"/>
            <a:ext cx="1977253"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Breech presentation</a:t>
            </a:r>
          </a:p>
        </p:txBody>
      </p:sp>
      <p:sp>
        <p:nvSpPr>
          <p:cNvPr id="26" name="Oval 25">
            <a:extLst>
              <a:ext uri="{FF2B5EF4-FFF2-40B4-BE49-F238E27FC236}">
                <a16:creationId xmlns:a16="http://schemas.microsoft.com/office/drawing/2014/main" id="{4E3A75A6-3B37-5B4E-AAE3-84F29D2B966A}"/>
              </a:ext>
            </a:extLst>
          </p:cNvPr>
          <p:cNvSpPr/>
          <p:nvPr/>
        </p:nvSpPr>
        <p:spPr>
          <a:xfrm>
            <a:off x="6455197" y="1176996"/>
            <a:ext cx="1723294"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Fetal distress</a:t>
            </a:r>
          </a:p>
        </p:txBody>
      </p:sp>
      <p:cxnSp>
        <p:nvCxnSpPr>
          <p:cNvPr id="6" name="Straight Arrow Connector 5">
            <a:extLst>
              <a:ext uri="{FF2B5EF4-FFF2-40B4-BE49-F238E27FC236}">
                <a16:creationId xmlns:a16="http://schemas.microsoft.com/office/drawing/2014/main" id="{EBFCD64F-F35B-4A42-981B-23AD001BCD92}"/>
              </a:ext>
            </a:extLst>
          </p:cNvPr>
          <p:cNvCxnSpPr>
            <a:cxnSpLocks/>
            <a:stCxn id="7" idx="1"/>
          </p:cNvCxnSpPr>
          <p:nvPr/>
        </p:nvCxnSpPr>
        <p:spPr>
          <a:xfrm flipH="1">
            <a:off x="2750146" y="2948330"/>
            <a:ext cx="326429" cy="114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2C879B9-EC51-A64F-8A83-6DB4C19DD863}"/>
              </a:ext>
            </a:extLst>
          </p:cNvPr>
          <p:cNvCxnSpPr>
            <a:cxnSpLocks/>
          </p:cNvCxnSpPr>
          <p:nvPr/>
        </p:nvCxnSpPr>
        <p:spPr>
          <a:xfrm flipH="1" flipV="1">
            <a:off x="2080527" y="2257573"/>
            <a:ext cx="964809" cy="419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9218C20-CD7B-D84D-B27A-C3C59EFAED5B}"/>
              </a:ext>
            </a:extLst>
          </p:cNvPr>
          <p:cNvCxnSpPr>
            <a:cxnSpLocks/>
            <a:endCxn id="25" idx="7"/>
          </p:cNvCxnSpPr>
          <p:nvPr/>
        </p:nvCxnSpPr>
        <p:spPr>
          <a:xfrm flipH="1">
            <a:off x="2637259" y="3353302"/>
            <a:ext cx="965740" cy="8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D1F8566-A57A-2441-A0E4-DF65CEC873FE}"/>
              </a:ext>
            </a:extLst>
          </p:cNvPr>
          <p:cNvCxnSpPr>
            <a:cxnSpLocks/>
          </p:cNvCxnSpPr>
          <p:nvPr/>
        </p:nvCxnSpPr>
        <p:spPr>
          <a:xfrm flipH="1" flipV="1">
            <a:off x="3541443" y="2271991"/>
            <a:ext cx="130787" cy="271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E0BAE9-9474-4F4F-BD0A-6B6648A0A466}"/>
              </a:ext>
            </a:extLst>
          </p:cNvPr>
          <p:cNvCxnSpPr>
            <a:cxnSpLocks/>
            <a:endCxn id="21" idx="4"/>
          </p:cNvCxnSpPr>
          <p:nvPr/>
        </p:nvCxnSpPr>
        <p:spPr>
          <a:xfrm flipH="1" flipV="1">
            <a:off x="5326141" y="2257573"/>
            <a:ext cx="71700" cy="285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65669D0-81C2-DB4B-A320-B5F3A3BB35E9}"/>
              </a:ext>
            </a:extLst>
          </p:cNvPr>
          <p:cNvCxnSpPr>
            <a:cxnSpLocks/>
            <a:endCxn id="26" idx="4"/>
          </p:cNvCxnSpPr>
          <p:nvPr/>
        </p:nvCxnSpPr>
        <p:spPr>
          <a:xfrm flipV="1">
            <a:off x="7284148" y="2372750"/>
            <a:ext cx="32696" cy="170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230605-D921-7847-A8FE-A7A4C732F4AB}"/>
              </a:ext>
            </a:extLst>
          </p:cNvPr>
          <p:cNvCxnSpPr>
            <a:cxnSpLocks/>
            <a:endCxn id="12" idx="3"/>
          </p:cNvCxnSpPr>
          <p:nvPr/>
        </p:nvCxnSpPr>
        <p:spPr>
          <a:xfrm flipV="1">
            <a:off x="8445901" y="2000938"/>
            <a:ext cx="276297" cy="550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C0370CA-1C90-6E47-994F-4D50B5B54124}"/>
              </a:ext>
            </a:extLst>
          </p:cNvPr>
          <p:cNvCxnSpPr>
            <a:cxnSpLocks/>
            <a:stCxn id="7" idx="3"/>
            <a:endCxn id="20" idx="2"/>
          </p:cNvCxnSpPr>
          <p:nvPr/>
        </p:nvCxnSpPr>
        <p:spPr>
          <a:xfrm flipV="1">
            <a:off x="9115425" y="2782154"/>
            <a:ext cx="294423" cy="16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5A37BEC-B00D-9642-BACF-2E198032D266}"/>
              </a:ext>
            </a:extLst>
          </p:cNvPr>
          <p:cNvCxnSpPr>
            <a:cxnSpLocks/>
            <a:endCxn id="23" idx="1"/>
          </p:cNvCxnSpPr>
          <p:nvPr/>
        </p:nvCxnSpPr>
        <p:spPr>
          <a:xfrm>
            <a:off x="9115426" y="3307640"/>
            <a:ext cx="1000704" cy="391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59A3EF3-7AE9-AB42-B57F-6A00D0998521}"/>
              </a:ext>
            </a:extLst>
          </p:cNvPr>
          <p:cNvCxnSpPr>
            <a:cxnSpLocks/>
            <a:endCxn id="11" idx="0"/>
          </p:cNvCxnSpPr>
          <p:nvPr/>
        </p:nvCxnSpPr>
        <p:spPr>
          <a:xfrm flipH="1">
            <a:off x="4021130" y="3353302"/>
            <a:ext cx="573548" cy="154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2132E64-D2F3-5942-9FF2-A572E6E46270}"/>
              </a:ext>
            </a:extLst>
          </p:cNvPr>
          <p:cNvCxnSpPr>
            <a:cxnSpLocks/>
            <a:endCxn id="22" idx="0"/>
          </p:cNvCxnSpPr>
          <p:nvPr/>
        </p:nvCxnSpPr>
        <p:spPr>
          <a:xfrm flipH="1">
            <a:off x="4344905" y="3368112"/>
            <a:ext cx="42095" cy="155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CE897C2-288D-A848-847D-79B600F4FF91}"/>
              </a:ext>
            </a:extLst>
          </p:cNvPr>
          <p:cNvCxnSpPr>
            <a:cxnSpLocks/>
            <a:endCxn id="17" idx="0"/>
          </p:cNvCxnSpPr>
          <p:nvPr/>
        </p:nvCxnSpPr>
        <p:spPr>
          <a:xfrm>
            <a:off x="8234840" y="3353302"/>
            <a:ext cx="405068" cy="5768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3FE0AD3-C47E-434D-80A8-8DBC0CE7B30C}"/>
              </a:ext>
            </a:extLst>
          </p:cNvPr>
          <p:cNvCxnSpPr>
            <a:cxnSpLocks/>
            <a:endCxn id="24" idx="0"/>
          </p:cNvCxnSpPr>
          <p:nvPr/>
        </p:nvCxnSpPr>
        <p:spPr>
          <a:xfrm>
            <a:off x="6297562" y="3371288"/>
            <a:ext cx="291630" cy="1543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316CD58-921F-3748-AE4E-CD84B02126C2}"/>
              </a:ext>
            </a:extLst>
          </p:cNvPr>
          <p:cNvCxnSpPr>
            <a:cxnSpLocks/>
            <a:endCxn id="14" idx="0"/>
          </p:cNvCxnSpPr>
          <p:nvPr/>
        </p:nvCxnSpPr>
        <p:spPr>
          <a:xfrm>
            <a:off x="6565902" y="3371288"/>
            <a:ext cx="23291" cy="176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181D9AF5-1CB5-B644-90B4-B7D3DA7EE42D}"/>
              </a:ext>
            </a:extLst>
          </p:cNvPr>
          <p:cNvSpPr/>
          <p:nvPr/>
        </p:nvSpPr>
        <p:spPr>
          <a:xfrm>
            <a:off x="3308425" y="3523909"/>
            <a:ext cx="2072960" cy="1195754"/>
          </a:xfrm>
          <a:prstGeom prst="ellipse">
            <a:avLst/>
          </a:prstGeom>
          <a:solidFill>
            <a:srgbClr val="FF7C80"/>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Decelerations</a:t>
            </a:r>
          </a:p>
        </p:txBody>
      </p:sp>
      <p:sp>
        <p:nvSpPr>
          <p:cNvPr id="14" name="Oval 13">
            <a:extLst>
              <a:ext uri="{FF2B5EF4-FFF2-40B4-BE49-F238E27FC236}">
                <a16:creationId xmlns:a16="http://schemas.microsoft.com/office/drawing/2014/main" id="{2F0DEBF2-ACEB-4948-AA41-DD47FA073BCA}"/>
              </a:ext>
            </a:extLst>
          </p:cNvPr>
          <p:cNvSpPr/>
          <p:nvPr/>
        </p:nvSpPr>
        <p:spPr>
          <a:xfrm>
            <a:off x="5727546" y="3547938"/>
            <a:ext cx="1723293" cy="1195754"/>
          </a:xfrm>
          <a:prstGeom prst="ellipse">
            <a:avLst/>
          </a:prstGeom>
          <a:solidFill>
            <a:schemeClr val="accent5">
              <a:lumMod val="60000"/>
              <a:lumOff val="4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Diagnoses</a:t>
            </a:r>
          </a:p>
        </p:txBody>
      </p:sp>
    </p:spTree>
    <p:extLst>
      <p:ext uri="{BB962C8B-B14F-4D97-AF65-F5344CB8AC3E}">
        <p14:creationId xmlns:p14="http://schemas.microsoft.com/office/powerpoint/2010/main" val="324890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54432" y="983152"/>
            <a:ext cx="7764125" cy="4354584"/>
          </a:xfrm>
          <a:prstGeom prst="rect">
            <a:avLst/>
          </a:prstGeom>
          <a:solidFill>
            <a:srgbClr val="300A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A6988D-F33A-2D4A-AE7A-EBDCA9669B0D}"/>
              </a:ext>
            </a:extLst>
          </p:cNvPr>
          <p:cNvSpPr>
            <a:spLocks noGrp="1"/>
          </p:cNvSpPr>
          <p:nvPr>
            <p:ph type="title"/>
          </p:nvPr>
        </p:nvSpPr>
        <p:spPr>
          <a:xfrm>
            <a:off x="246934" y="241372"/>
            <a:ext cx="11405804" cy="707722"/>
          </a:xfrm>
        </p:spPr>
        <p:txBody>
          <a:bodyPr>
            <a:normAutofit/>
          </a:bodyPr>
          <a:lstStyle/>
          <a:p>
            <a:r>
              <a:rPr lang="en-US" dirty="0"/>
              <a:t>Which values can we trust?</a:t>
            </a:r>
          </a:p>
        </p:txBody>
      </p:sp>
      <p:pic>
        <p:nvPicPr>
          <p:cNvPr id="8" name="Picture 7"/>
          <p:cNvPicPr>
            <a:picLocks noChangeAspect="1"/>
          </p:cNvPicPr>
          <p:nvPr/>
        </p:nvPicPr>
        <p:blipFill rotWithShape="1">
          <a:blip r:embed="rId3"/>
          <a:srcRect l="372" r="-1" b="851"/>
          <a:stretch/>
        </p:blipFill>
        <p:spPr>
          <a:xfrm>
            <a:off x="2248525" y="1160194"/>
            <a:ext cx="7430348" cy="3966442"/>
          </a:xfrm>
          <a:prstGeom prst="rect">
            <a:avLst/>
          </a:prstGeom>
        </p:spPr>
      </p:pic>
    </p:spTree>
    <p:extLst>
      <p:ext uri="{BB962C8B-B14F-4D97-AF65-F5344CB8AC3E}">
        <p14:creationId xmlns:p14="http://schemas.microsoft.com/office/powerpoint/2010/main" val="2528868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54432" y="983152"/>
            <a:ext cx="7764125" cy="4354584"/>
          </a:xfrm>
          <a:prstGeom prst="rect">
            <a:avLst/>
          </a:prstGeom>
          <a:solidFill>
            <a:srgbClr val="300A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2" r="-1" b="851"/>
          <a:stretch/>
        </p:blipFill>
        <p:spPr>
          <a:xfrm>
            <a:off x="2248525" y="1160194"/>
            <a:ext cx="7430348" cy="3966442"/>
          </a:xfrm>
          <a:prstGeom prst="rect">
            <a:avLst/>
          </a:prstGeom>
        </p:spPr>
      </p:pic>
      <p:sp>
        <p:nvSpPr>
          <p:cNvPr id="10" name="Rectangle 9"/>
          <p:cNvSpPr/>
          <p:nvPr/>
        </p:nvSpPr>
        <p:spPr>
          <a:xfrm>
            <a:off x="2054432" y="1588957"/>
            <a:ext cx="5905345" cy="6895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7BA6988D-F33A-2D4A-AE7A-EBDCA9669B0D}"/>
              </a:ext>
            </a:extLst>
          </p:cNvPr>
          <p:cNvSpPr>
            <a:spLocks noGrp="1"/>
          </p:cNvSpPr>
          <p:nvPr>
            <p:ph type="title"/>
          </p:nvPr>
        </p:nvSpPr>
        <p:spPr>
          <a:xfrm>
            <a:off x="246934" y="241372"/>
            <a:ext cx="11405804" cy="707722"/>
          </a:xfrm>
        </p:spPr>
        <p:txBody>
          <a:bodyPr>
            <a:normAutofit/>
          </a:bodyPr>
          <a:lstStyle/>
          <a:p>
            <a:r>
              <a:rPr lang="en-US" dirty="0"/>
              <a:t>Which values can we trust?</a:t>
            </a:r>
          </a:p>
        </p:txBody>
      </p:sp>
    </p:spTree>
    <p:extLst>
      <p:ext uri="{BB962C8B-B14F-4D97-AF65-F5344CB8AC3E}">
        <p14:creationId xmlns:p14="http://schemas.microsoft.com/office/powerpoint/2010/main" val="1750266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054432" y="983152"/>
            <a:ext cx="7764125" cy="4354584"/>
          </a:xfrm>
          <a:prstGeom prst="rect">
            <a:avLst/>
          </a:prstGeom>
          <a:solidFill>
            <a:srgbClr val="300A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a:srcRect l="372" r="-1" b="851"/>
          <a:stretch/>
        </p:blipFill>
        <p:spPr>
          <a:xfrm>
            <a:off x="2248525" y="1160194"/>
            <a:ext cx="7430348" cy="3966442"/>
          </a:xfrm>
          <a:prstGeom prst="rect">
            <a:avLst/>
          </a:prstGeom>
        </p:spPr>
      </p:pic>
      <p:sp>
        <p:nvSpPr>
          <p:cNvPr id="10" name="Rectangle 9"/>
          <p:cNvSpPr/>
          <p:nvPr/>
        </p:nvSpPr>
        <p:spPr>
          <a:xfrm>
            <a:off x="2054432" y="2863121"/>
            <a:ext cx="5905345" cy="3447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7BA6988D-F33A-2D4A-AE7A-EBDCA9669B0D}"/>
              </a:ext>
            </a:extLst>
          </p:cNvPr>
          <p:cNvSpPr>
            <a:spLocks noGrp="1"/>
          </p:cNvSpPr>
          <p:nvPr>
            <p:ph type="title"/>
          </p:nvPr>
        </p:nvSpPr>
        <p:spPr>
          <a:xfrm>
            <a:off x="246934" y="241372"/>
            <a:ext cx="11405804" cy="707722"/>
          </a:xfrm>
        </p:spPr>
        <p:txBody>
          <a:bodyPr>
            <a:normAutofit/>
          </a:bodyPr>
          <a:lstStyle/>
          <a:p>
            <a:r>
              <a:rPr lang="en-US" dirty="0"/>
              <a:t>Which values can we trust?</a:t>
            </a:r>
          </a:p>
        </p:txBody>
      </p:sp>
      <p:sp>
        <p:nvSpPr>
          <p:cNvPr id="7" name="Rectangle 6">
            <a:extLst>
              <a:ext uri="{FF2B5EF4-FFF2-40B4-BE49-F238E27FC236}">
                <a16:creationId xmlns:a16="http://schemas.microsoft.com/office/drawing/2014/main" id="{D1AFC05D-1732-C445-AA5E-AECAF1864BD8}"/>
              </a:ext>
            </a:extLst>
          </p:cNvPr>
          <p:cNvSpPr/>
          <p:nvPr/>
        </p:nvSpPr>
        <p:spPr>
          <a:xfrm>
            <a:off x="2046412" y="4828279"/>
            <a:ext cx="5905345" cy="3447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4412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CF06B0A0-B8BB-B840-9485-D40CF26833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58" y="5465666"/>
            <a:ext cx="1562100" cy="1295400"/>
          </a:xfrm>
          <a:prstGeom prst="rect">
            <a:avLst/>
          </a:prstGeom>
        </p:spPr>
      </p:pic>
      <p:sp>
        <p:nvSpPr>
          <p:cNvPr id="78" name="Cloud 77">
            <a:extLst>
              <a:ext uri="{FF2B5EF4-FFF2-40B4-BE49-F238E27FC236}">
                <a16:creationId xmlns:a16="http://schemas.microsoft.com/office/drawing/2014/main" id="{D3B27C47-F9A5-C345-BBA4-D9D20280E57E}"/>
              </a:ext>
            </a:extLst>
          </p:cNvPr>
          <p:cNvSpPr/>
          <p:nvPr/>
        </p:nvSpPr>
        <p:spPr>
          <a:xfrm>
            <a:off x="303108" y="1108729"/>
            <a:ext cx="5875162" cy="2115680"/>
          </a:xfrm>
          <a:prstGeom prst="cloud">
            <a:avLst/>
          </a:prstGeom>
          <a:solidFill>
            <a:schemeClr val="bg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sp>
        <p:nvSpPr>
          <p:cNvPr id="79" name="Rectangle 78">
            <a:extLst>
              <a:ext uri="{FF2B5EF4-FFF2-40B4-BE49-F238E27FC236}">
                <a16:creationId xmlns:a16="http://schemas.microsoft.com/office/drawing/2014/main" id="{55F35362-BEAF-E549-92A1-B29B9B29DEC2}"/>
              </a:ext>
            </a:extLst>
          </p:cNvPr>
          <p:cNvSpPr/>
          <p:nvPr/>
        </p:nvSpPr>
        <p:spPr>
          <a:xfrm>
            <a:off x="818162" y="1536808"/>
            <a:ext cx="5215013" cy="1323439"/>
          </a:xfrm>
          <a:prstGeom prst="rect">
            <a:avLst/>
          </a:prstGeom>
        </p:spPr>
        <p:txBody>
          <a:bodyPr wrap="square">
            <a:spAutoFit/>
          </a:bodyPr>
          <a:lstStyle/>
          <a:p>
            <a:pPr algn="ctr"/>
            <a:r>
              <a:rPr lang="en-US" sz="2000" dirty="0">
                <a:solidFill>
                  <a:srgbClr val="000000"/>
                </a:solidFill>
                <a:latin typeface="Arial" panose="020B0604020202020204" pitchFamily="34" charset="0"/>
                <a:ea typeface="Times New Roman" panose="02020603050405020304" pitchFamily="18" charset="0"/>
              </a:rPr>
              <a:t>All patients born between October 6, 2006 and October 1, 2016 </a:t>
            </a:r>
            <a:r>
              <a:rPr lang="en-US" sz="2000" u="sng" dirty="0">
                <a:solidFill>
                  <a:srgbClr val="000000"/>
                </a:solidFill>
                <a:latin typeface="Arial" panose="020B0604020202020204" pitchFamily="34" charset="0"/>
                <a:ea typeface="Times New Roman" panose="02020603050405020304" pitchFamily="18" charset="0"/>
              </a:rPr>
              <a:t>with ≥2 well-child visits </a:t>
            </a:r>
            <a:r>
              <a:rPr lang="en-US" sz="2000" dirty="0">
                <a:solidFill>
                  <a:srgbClr val="000000"/>
                </a:solidFill>
                <a:latin typeface="Arial" panose="020B0604020202020204" pitchFamily="34" charset="0"/>
                <a:ea typeface="Times New Roman" panose="02020603050405020304" pitchFamily="18" charset="0"/>
              </a:rPr>
              <a:t>before age 1</a:t>
            </a:r>
          </a:p>
          <a:p>
            <a:pPr algn="ctr"/>
            <a:r>
              <a:rPr lang="en-US" sz="2000" b="1" i="1" dirty="0">
                <a:solidFill>
                  <a:srgbClr val="000000"/>
                </a:solidFill>
                <a:latin typeface="Arial" panose="020B0604020202020204" pitchFamily="34" charset="0"/>
              </a:rPr>
              <a:t>N = 29,929</a:t>
            </a:r>
            <a:endParaRPr lang="en-US" sz="2000" b="1" i="1" dirty="0"/>
          </a:p>
        </p:txBody>
      </p:sp>
      <p:pic>
        <p:nvPicPr>
          <p:cNvPr id="4" name="Picture 3">
            <a:extLst>
              <a:ext uri="{FF2B5EF4-FFF2-40B4-BE49-F238E27FC236}">
                <a16:creationId xmlns:a16="http://schemas.microsoft.com/office/drawing/2014/main" id="{23D197E2-3C08-344C-B32A-49215FF0E0DA}"/>
              </a:ext>
            </a:extLst>
          </p:cNvPr>
          <p:cNvPicPr>
            <a:picLocks noChangeAspect="1"/>
          </p:cNvPicPr>
          <p:nvPr/>
        </p:nvPicPr>
        <p:blipFill>
          <a:blip r:embed="rId4"/>
          <a:stretch>
            <a:fillRect/>
          </a:stretch>
        </p:blipFill>
        <p:spPr>
          <a:xfrm>
            <a:off x="3721197" y="1108729"/>
            <a:ext cx="8235615" cy="5618094"/>
          </a:xfrm>
          <a:prstGeom prst="rect">
            <a:avLst/>
          </a:prstGeom>
        </p:spPr>
      </p:pic>
      <p:sp>
        <p:nvSpPr>
          <p:cNvPr id="139" name="Title 1">
            <a:extLst>
              <a:ext uri="{FF2B5EF4-FFF2-40B4-BE49-F238E27FC236}">
                <a16:creationId xmlns:a16="http://schemas.microsoft.com/office/drawing/2014/main" id="{FDC68597-813B-5C49-9B1D-CBC39C6A68D8}"/>
              </a:ext>
            </a:extLst>
          </p:cNvPr>
          <p:cNvSpPr>
            <a:spLocks noGrp="1"/>
          </p:cNvSpPr>
          <p:nvPr>
            <p:ph type="title"/>
          </p:nvPr>
        </p:nvSpPr>
        <p:spPr>
          <a:xfrm>
            <a:off x="246934" y="241372"/>
            <a:ext cx="10515600" cy="741780"/>
          </a:xfrm>
        </p:spPr>
        <p:txBody>
          <a:bodyPr/>
          <a:lstStyle/>
          <a:p>
            <a:r>
              <a:rPr lang="en-US" dirty="0"/>
              <a:t>Defining the Cohort</a:t>
            </a:r>
          </a:p>
        </p:txBody>
      </p:sp>
    </p:spTree>
    <p:extLst>
      <p:ext uri="{BB962C8B-B14F-4D97-AF65-F5344CB8AC3E}">
        <p14:creationId xmlns:p14="http://schemas.microsoft.com/office/powerpoint/2010/main" val="3433118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D27DD-044D-B74E-A388-DE0506D49428}"/>
              </a:ext>
            </a:extLst>
          </p:cNvPr>
          <p:cNvSpPr>
            <a:spLocks noGrp="1"/>
          </p:cNvSpPr>
          <p:nvPr>
            <p:ph type="title"/>
          </p:nvPr>
        </p:nvSpPr>
        <p:spPr>
          <a:xfrm>
            <a:off x="0" y="0"/>
            <a:ext cx="12192000" cy="741780"/>
          </a:xfrm>
        </p:spPr>
        <p:txBody>
          <a:bodyPr>
            <a:normAutofit fontScale="90000"/>
          </a:bodyPr>
          <a:lstStyle/>
          <a:p>
            <a:pPr algn="ctr"/>
            <a:r>
              <a:rPr lang="en-US" dirty="0"/>
              <a:t>Increased Hospital Admissions, Procedures, and ED Visits before age 1</a:t>
            </a:r>
          </a:p>
        </p:txBody>
      </p:sp>
      <p:pic>
        <p:nvPicPr>
          <p:cNvPr id="4" name="Picture 3">
            <a:extLst>
              <a:ext uri="{FF2B5EF4-FFF2-40B4-BE49-F238E27FC236}">
                <a16:creationId xmlns:a16="http://schemas.microsoft.com/office/drawing/2014/main" id="{EE7ED2AB-C14F-0D42-9143-504CE756A4D9}"/>
              </a:ext>
            </a:extLst>
          </p:cNvPr>
          <p:cNvPicPr>
            <a:picLocks noChangeAspect="1"/>
          </p:cNvPicPr>
          <p:nvPr/>
        </p:nvPicPr>
        <p:blipFill>
          <a:blip r:embed="rId3"/>
          <a:stretch>
            <a:fillRect/>
          </a:stretch>
        </p:blipFill>
        <p:spPr>
          <a:xfrm>
            <a:off x="1101012" y="1005181"/>
            <a:ext cx="9386596" cy="5852819"/>
          </a:xfrm>
          <a:prstGeom prst="rect">
            <a:avLst/>
          </a:prstGeom>
        </p:spPr>
      </p:pic>
      <p:sp>
        <p:nvSpPr>
          <p:cNvPr id="3" name="Rectangle 2">
            <a:extLst>
              <a:ext uri="{FF2B5EF4-FFF2-40B4-BE49-F238E27FC236}">
                <a16:creationId xmlns:a16="http://schemas.microsoft.com/office/drawing/2014/main" id="{DD8C0DE5-EF6E-7047-AE42-92DCE4F8F782}"/>
              </a:ext>
            </a:extLst>
          </p:cNvPr>
          <p:cNvSpPr/>
          <p:nvPr/>
        </p:nvSpPr>
        <p:spPr>
          <a:xfrm>
            <a:off x="5397500" y="6235700"/>
            <a:ext cx="1409700" cy="622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Procedures</a:t>
            </a:r>
          </a:p>
          <a:p>
            <a:pPr algn="ctr"/>
            <a:endParaRPr lang="en-US" sz="1200" dirty="0">
              <a:solidFill>
                <a:schemeClr val="tx1"/>
              </a:solidFill>
            </a:endParaRPr>
          </a:p>
        </p:txBody>
      </p:sp>
    </p:spTree>
    <p:extLst>
      <p:ext uri="{BB962C8B-B14F-4D97-AF65-F5344CB8AC3E}">
        <p14:creationId xmlns:p14="http://schemas.microsoft.com/office/powerpoint/2010/main" val="1973865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E475E1-E787-AF44-95AB-E5E4D12F8379}"/>
              </a:ext>
            </a:extLst>
          </p:cNvPr>
          <p:cNvSpPr>
            <a:spLocks noGrp="1"/>
          </p:cNvSpPr>
          <p:nvPr>
            <p:ph type="title"/>
          </p:nvPr>
        </p:nvSpPr>
        <p:spPr>
          <a:xfrm>
            <a:off x="0" y="241372"/>
            <a:ext cx="12192000" cy="741780"/>
          </a:xfrm>
        </p:spPr>
        <p:txBody>
          <a:bodyPr/>
          <a:lstStyle/>
          <a:p>
            <a:pPr algn="ctr"/>
            <a:r>
              <a:rPr lang="en-US" dirty="0"/>
              <a:t>Distinctive Patterns of Outpatient Specialty Care before age 1</a:t>
            </a:r>
          </a:p>
        </p:txBody>
      </p:sp>
      <p:pic>
        <p:nvPicPr>
          <p:cNvPr id="5" name="Picture 4">
            <a:extLst>
              <a:ext uri="{FF2B5EF4-FFF2-40B4-BE49-F238E27FC236}">
                <a16:creationId xmlns:a16="http://schemas.microsoft.com/office/drawing/2014/main" id="{181C51CB-9B03-4C45-9CDC-0D70AAE29462}"/>
              </a:ext>
            </a:extLst>
          </p:cNvPr>
          <p:cNvPicPr>
            <a:picLocks noChangeAspect="1"/>
          </p:cNvPicPr>
          <p:nvPr/>
        </p:nvPicPr>
        <p:blipFill>
          <a:blip r:embed="rId3"/>
          <a:stretch>
            <a:fillRect/>
          </a:stretch>
        </p:blipFill>
        <p:spPr>
          <a:xfrm>
            <a:off x="0" y="1412360"/>
            <a:ext cx="11828544" cy="4932456"/>
          </a:xfrm>
          <a:prstGeom prst="rect">
            <a:avLst/>
          </a:prstGeom>
        </p:spPr>
      </p:pic>
    </p:spTree>
    <p:extLst>
      <p:ext uri="{BB962C8B-B14F-4D97-AF65-F5344CB8AC3E}">
        <p14:creationId xmlns:p14="http://schemas.microsoft.com/office/powerpoint/2010/main" val="3000789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7E475E1-E787-AF44-95AB-E5E4D12F8379}"/>
              </a:ext>
            </a:extLst>
          </p:cNvPr>
          <p:cNvSpPr>
            <a:spLocks noGrp="1"/>
          </p:cNvSpPr>
          <p:nvPr>
            <p:ph type="title"/>
          </p:nvPr>
        </p:nvSpPr>
        <p:spPr>
          <a:xfrm>
            <a:off x="0" y="241372"/>
            <a:ext cx="12192000" cy="741780"/>
          </a:xfrm>
        </p:spPr>
        <p:txBody>
          <a:bodyPr/>
          <a:lstStyle/>
          <a:p>
            <a:pPr algn="ctr"/>
            <a:r>
              <a:rPr lang="en-US" dirty="0"/>
              <a:t>Distinctive Patterns of Procedures before age 1</a:t>
            </a:r>
          </a:p>
        </p:txBody>
      </p:sp>
      <p:pic>
        <p:nvPicPr>
          <p:cNvPr id="2" name="Picture 1"/>
          <p:cNvPicPr>
            <a:picLocks noChangeAspect="1"/>
          </p:cNvPicPr>
          <p:nvPr/>
        </p:nvPicPr>
        <p:blipFill>
          <a:blip r:embed="rId3"/>
          <a:stretch>
            <a:fillRect/>
          </a:stretch>
        </p:blipFill>
        <p:spPr>
          <a:xfrm>
            <a:off x="0" y="1667567"/>
            <a:ext cx="12192000" cy="4332316"/>
          </a:xfrm>
          <a:prstGeom prst="rect">
            <a:avLst/>
          </a:prstGeom>
        </p:spPr>
      </p:pic>
    </p:spTree>
    <p:extLst>
      <p:ext uri="{BB962C8B-B14F-4D97-AF65-F5344CB8AC3E}">
        <p14:creationId xmlns:p14="http://schemas.microsoft.com/office/powerpoint/2010/main" val="3505406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2F2A2-9684-B745-8F47-95BB7FC8BC4F}"/>
              </a:ext>
            </a:extLst>
          </p:cNvPr>
          <p:cNvSpPr>
            <a:spLocks noGrp="1"/>
          </p:cNvSpPr>
          <p:nvPr>
            <p:ph type="title"/>
          </p:nvPr>
        </p:nvSpPr>
        <p:spPr>
          <a:xfrm>
            <a:off x="838200" y="365126"/>
            <a:ext cx="10515600" cy="800812"/>
          </a:xfrm>
        </p:spPr>
        <p:txBody>
          <a:bodyPr/>
          <a:lstStyle/>
          <a:p>
            <a:r>
              <a:rPr lang="en-US" dirty="0"/>
              <a:t>Early Autism &amp; ADHD prediction from the EHR</a:t>
            </a:r>
          </a:p>
        </p:txBody>
      </p:sp>
      <p:sp>
        <p:nvSpPr>
          <p:cNvPr id="3" name="Content Placeholder 2">
            <a:extLst>
              <a:ext uri="{FF2B5EF4-FFF2-40B4-BE49-F238E27FC236}">
                <a16:creationId xmlns:a16="http://schemas.microsoft.com/office/drawing/2014/main" id="{81EDF581-3750-214E-92D8-4D900D92204F}"/>
              </a:ext>
            </a:extLst>
          </p:cNvPr>
          <p:cNvSpPr>
            <a:spLocks noGrp="1"/>
          </p:cNvSpPr>
          <p:nvPr>
            <p:ph idx="1"/>
          </p:nvPr>
        </p:nvSpPr>
        <p:spPr>
          <a:xfrm>
            <a:off x="838199" y="1825624"/>
            <a:ext cx="4711813" cy="4598991"/>
          </a:xfrm>
        </p:spPr>
        <p:txBody>
          <a:bodyPr>
            <a:normAutofit/>
          </a:bodyPr>
          <a:lstStyle/>
          <a:p>
            <a:r>
              <a:rPr lang="en-US" dirty="0"/>
              <a:t>Long-term benefits of early treatment depend on effective early diagnosis</a:t>
            </a:r>
          </a:p>
          <a:p>
            <a:endParaRPr lang="en-US" dirty="0"/>
          </a:p>
          <a:p>
            <a:r>
              <a:rPr lang="en-US" dirty="0"/>
              <a:t>Profound racial, ethnic, and socioeconomic disparities in:</a:t>
            </a:r>
          </a:p>
          <a:p>
            <a:pPr lvl="1"/>
            <a:r>
              <a:rPr lang="en-US" dirty="0"/>
              <a:t>Rates of early diagnosis</a:t>
            </a:r>
          </a:p>
          <a:p>
            <a:pPr lvl="1"/>
            <a:r>
              <a:rPr lang="en-US" dirty="0"/>
              <a:t>Time between problem recognition and diagnosis</a:t>
            </a:r>
          </a:p>
          <a:p>
            <a:pPr lvl="1"/>
            <a:r>
              <a:rPr lang="en-US" dirty="0"/>
              <a:t>Length of follow-up</a:t>
            </a:r>
          </a:p>
          <a:p>
            <a:pPr lvl="1"/>
            <a:endParaRPr lang="en-US" dirty="0"/>
          </a:p>
        </p:txBody>
      </p:sp>
      <p:pic>
        <p:nvPicPr>
          <p:cNvPr id="7" name="Picture 6">
            <a:extLst>
              <a:ext uri="{FF2B5EF4-FFF2-40B4-BE49-F238E27FC236}">
                <a16:creationId xmlns:a16="http://schemas.microsoft.com/office/drawing/2014/main" id="{AD24180D-0B94-0348-9BBD-20F922D039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756794" y="1479048"/>
            <a:ext cx="5233379" cy="3462686"/>
          </a:xfrm>
          <a:prstGeom prst="rect">
            <a:avLst/>
          </a:prstGeom>
        </p:spPr>
      </p:pic>
      <p:sp>
        <p:nvSpPr>
          <p:cNvPr id="8" name="TextBox 7">
            <a:extLst>
              <a:ext uri="{FF2B5EF4-FFF2-40B4-BE49-F238E27FC236}">
                <a16:creationId xmlns:a16="http://schemas.microsoft.com/office/drawing/2014/main" id="{2D64F33E-3613-4D48-BF9E-B98BD502271E}"/>
              </a:ext>
            </a:extLst>
          </p:cNvPr>
          <p:cNvSpPr txBox="1"/>
          <p:nvPr/>
        </p:nvSpPr>
        <p:spPr>
          <a:xfrm>
            <a:off x="8690443" y="4941734"/>
            <a:ext cx="1366080" cy="369332"/>
          </a:xfrm>
          <a:prstGeom prst="rect">
            <a:avLst/>
          </a:prstGeom>
          <a:noFill/>
        </p:spPr>
        <p:txBody>
          <a:bodyPr wrap="none" rtlCol="0">
            <a:spAutoFit/>
          </a:bodyPr>
          <a:lstStyle/>
          <a:p>
            <a:r>
              <a:rPr lang="en-US" dirty="0"/>
              <a:t>Age, in Years</a:t>
            </a:r>
          </a:p>
        </p:txBody>
      </p:sp>
      <p:sp>
        <p:nvSpPr>
          <p:cNvPr id="9" name="TextBox 8">
            <a:extLst>
              <a:ext uri="{FF2B5EF4-FFF2-40B4-BE49-F238E27FC236}">
                <a16:creationId xmlns:a16="http://schemas.microsoft.com/office/drawing/2014/main" id="{B6E115C3-9EF8-F64A-A8F0-5EE98CF88E20}"/>
              </a:ext>
            </a:extLst>
          </p:cNvPr>
          <p:cNvSpPr txBox="1"/>
          <p:nvPr/>
        </p:nvSpPr>
        <p:spPr>
          <a:xfrm rot="16200000">
            <a:off x="5273614" y="3025724"/>
            <a:ext cx="2665153" cy="369332"/>
          </a:xfrm>
          <a:prstGeom prst="rect">
            <a:avLst/>
          </a:prstGeom>
          <a:noFill/>
        </p:spPr>
        <p:txBody>
          <a:bodyPr wrap="none" rtlCol="0">
            <a:spAutoFit/>
          </a:bodyPr>
          <a:lstStyle/>
          <a:p>
            <a:r>
              <a:rPr lang="en-US" dirty="0"/>
              <a:t>Cumulative Diagnosis Rate</a:t>
            </a:r>
          </a:p>
        </p:txBody>
      </p:sp>
      <p:sp>
        <p:nvSpPr>
          <p:cNvPr id="10" name="TextBox 9">
            <a:extLst>
              <a:ext uri="{FF2B5EF4-FFF2-40B4-BE49-F238E27FC236}">
                <a16:creationId xmlns:a16="http://schemas.microsoft.com/office/drawing/2014/main" id="{2FA7A092-9040-F64C-8578-1DA4339037B8}"/>
              </a:ext>
            </a:extLst>
          </p:cNvPr>
          <p:cNvSpPr txBox="1"/>
          <p:nvPr/>
        </p:nvSpPr>
        <p:spPr>
          <a:xfrm>
            <a:off x="7646217" y="1702972"/>
            <a:ext cx="681354" cy="500137"/>
          </a:xfrm>
          <a:prstGeom prst="rect">
            <a:avLst/>
          </a:prstGeom>
          <a:solidFill>
            <a:schemeClr val="bg1"/>
          </a:solidFill>
        </p:spPr>
        <p:txBody>
          <a:bodyPr wrap="square" rtlCol="0">
            <a:spAutoFit/>
          </a:bodyPr>
          <a:lstStyle/>
          <a:p>
            <a:pPr>
              <a:spcAft>
                <a:spcPts val="300"/>
              </a:spcAft>
            </a:pPr>
            <a:r>
              <a:rPr lang="en-US" sz="1200" dirty="0"/>
              <a:t>Autism</a:t>
            </a:r>
          </a:p>
          <a:p>
            <a:pPr>
              <a:spcAft>
                <a:spcPts val="300"/>
              </a:spcAft>
            </a:pPr>
            <a:r>
              <a:rPr lang="en-US" sz="1200" dirty="0"/>
              <a:t>ADHD</a:t>
            </a:r>
          </a:p>
        </p:txBody>
      </p:sp>
      <p:cxnSp>
        <p:nvCxnSpPr>
          <p:cNvPr id="11" name="Straight Arrow Connector 10">
            <a:extLst>
              <a:ext uri="{FF2B5EF4-FFF2-40B4-BE49-F238E27FC236}">
                <a16:creationId xmlns:a16="http://schemas.microsoft.com/office/drawing/2014/main" id="{81E1D776-2A65-034A-BA47-26FDD6DD5960}"/>
              </a:ext>
            </a:extLst>
          </p:cNvPr>
          <p:cNvCxnSpPr>
            <a:cxnSpLocks/>
          </p:cNvCxnSpPr>
          <p:nvPr/>
        </p:nvCxnSpPr>
        <p:spPr>
          <a:xfrm flipV="1">
            <a:off x="8179113" y="4702629"/>
            <a:ext cx="0" cy="989434"/>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2" name="TextBox 11">
            <a:extLst>
              <a:ext uri="{FF2B5EF4-FFF2-40B4-BE49-F238E27FC236}">
                <a16:creationId xmlns:a16="http://schemas.microsoft.com/office/drawing/2014/main" id="{CC283AD5-BCB5-8545-A20E-80458619CCCD}"/>
              </a:ext>
            </a:extLst>
          </p:cNvPr>
          <p:cNvSpPr txBox="1"/>
          <p:nvPr/>
        </p:nvSpPr>
        <p:spPr>
          <a:xfrm>
            <a:off x="7218786" y="5674287"/>
            <a:ext cx="4711818" cy="369332"/>
          </a:xfrm>
          <a:prstGeom prst="rect">
            <a:avLst/>
          </a:prstGeom>
          <a:noFill/>
        </p:spPr>
        <p:txBody>
          <a:bodyPr wrap="square" rtlCol="0">
            <a:spAutoFit/>
          </a:bodyPr>
          <a:lstStyle/>
          <a:p>
            <a:r>
              <a:rPr lang="en-US" dirty="0">
                <a:solidFill>
                  <a:schemeClr val="accent2"/>
                </a:solidFill>
              </a:rPr>
              <a:t>Goal: Diagnose autism before age 3</a:t>
            </a:r>
          </a:p>
        </p:txBody>
      </p:sp>
      <p:sp>
        <p:nvSpPr>
          <p:cNvPr id="13" name="Rectangle 12">
            <a:extLst>
              <a:ext uri="{FF2B5EF4-FFF2-40B4-BE49-F238E27FC236}">
                <a16:creationId xmlns:a16="http://schemas.microsoft.com/office/drawing/2014/main" id="{F1539F10-2075-3D4E-A845-087E60254CEE}"/>
              </a:ext>
            </a:extLst>
          </p:cNvPr>
          <p:cNvSpPr/>
          <p:nvPr/>
        </p:nvSpPr>
        <p:spPr>
          <a:xfrm>
            <a:off x="7646217" y="6424616"/>
            <a:ext cx="4407745" cy="276999"/>
          </a:xfrm>
          <a:prstGeom prst="rect">
            <a:avLst/>
          </a:prstGeom>
        </p:spPr>
        <p:txBody>
          <a:bodyPr wrap="none">
            <a:spAutoFit/>
          </a:bodyPr>
          <a:lstStyle/>
          <a:p>
            <a:r>
              <a:rPr lang="en-US" sz="1200" dirty="0"/>
              <a:t>Duke Forge, NICHD 1P50HD093074, NIMH/NINDS 1 R01 MH121329</a:t>
            </a:r>
          </a:p>
        </p:txBody>
      </p:sp>
    </p:spTree>
    <p:extLst>
      <p:ext uri="{BB962C8B-B14F-4D97-AF65-F5344CB8AC3E}">
        <p14:creationId xmlns:p14="http://schemas.microsoft.com/office/powerpoint/2010/main" val="3961188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799119" y="1273992"/>
            <a:ext cx="4668981" cy="3785652"/>
          </a:xfrm>
          <a:prstGeom prst="rect">
            <a:avLst/>
          </a:prstGeom>
          <a:noFill/>
        </p:spPr>
        <p:txBody>
          <a:bodyPr wrap="square" rtlCol="0">
            <a:spAutoFit/>
          </a:bodyPr>
          <a:lstStyle/>
          <a:p>
            <a:r>
              <a:rPr lang="en-US" sz="2000" u="sng" dirty="0"/>
              <a:t>Decision</a:t>
            </a:r>
            <a:r>
              <a:rPr lang="en-US" sz="2000" dirty="0"/>
              <a:t>: initiate referral</a:t>
            </a:r>
          </a:p>
          <a:p>
            <a:endParaRPr lang="en-US" sz="2000" dirty="0"/>
          </a:p>
          <a:p>
            <a:r>
              <a:rPr lang="en-US" sz="2000" dirty="0"/>
              <a:t>*model is NOT used to rule out diagnoses*</a:t>
            </a:r>
          </a:p>
          <a:p>
            <a:endParaRPr lang="en-US" sz="2000" dirty="0"/>
          </a:p>
          <a:p>
            <a:endParaRPr lang="en-US" sz="2000" dirty="0"/>
          </a:p>
          <a:p>
            <a:r>
              <a:rPr lang="en-US" sz="2000" u="sng" dirty="0"/>
              <a:t>Measures of Success:</a:t>
            </a:r>
          </a:p>
          <a:p>
            <a:endParaRPr lang="en-US" sz="2000" dirty="0"/>
          </a:p>
          <a:p>
            <a:pPr marL="285750" indent="-285750">
              <a:buFont typeface="Arial" panose="020B0604020202020204" pitchFamily="34" charset="0"/>
              <a:buChar char="•"/>
            </a:pPr>
            <a:r>
              <a:rPr lang="en-US" sz="2000" dirty="0"/>
              <a:t>How much earlier, on average, can we diagnose and intervene?</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How many children are unnecessarily referred?</a:t>
            </a:r>
          </a:p>
        </p:txBody>
      </p:sp>
      <p:sp>
        <p:nvSpPr>
          <p:cNvPr id="6" name="Title 1">
            <a:extLst>
              <a:ext uri="{FF2B5EF4-FFF2-40B4-BE49-F238E27FC236}">
                <a16:creationId xmlns:a16="http://schemas.microsoft.com/office/drawing/2014/main" id="{2D689F1D-1484-4E49-B86C-9AEB5992C409}"/>
              </a:ext>
            </a:extLst>
          </p:cNvPr>
          <p:cNvSpPr>
            <a:spLocks noGrp="1"/>
          </p:cNvSpPr>
          <p:nvPr>
            <p:ph type="title"/>
          </p:nvPr>
        </p:nvSpPr>
        <p:spPr>
          <a:xfrm>
            <a:off x="246934" y="241372"/>
            <a:ext cx="11589466" cy="741780"/>
          </a:xfrm>
        </p:spPr>
        <p:txBody>
          <a:bodyPr>
            <a:noAutofit/>
          </a:bodyPr>
          <a:lstStyle/>
          <a:p>
            <a:r>
              <a:rPr lang="en-US" sz="3200" dirty="0"/>
              <a:t>Prediction Model -&gt; Clinically Meaningful Performance Measures</a:t>
            </a:r>
          </a:p>
        </p:txBody>
      </p:sp>
      <p:graphicFrame>
        <p:nvGraphicFramePr>
          <p:cNvPr id="2" name="Table 1">
            <a:extLst>
              <a:ext uri="{FF2B5EF4-FFF2-40B4-BE49-F238E27FC236}">
                <a16:creationId xmlns:a16="http://schemas.microsoft.com/office/drawing/2014/main" id="{FDEA13B7-C2D6-D245-98C9-8C58BEC69DD4}"/>
              </a:ext>
            </a:extLst>
          </p:cNvPr>
          <p:cNvGraphicFramePr>
            <a:graphicFrameLocks noGrp="1"/>
          </p:cNvGraphicFramePr>
          <p:nvPr/>
        </p:nvGraphicFramePr>
        <p:xfrm>
          <a:off x="246934" y="1273992"/>
          <a:ext cx="5569665" cy="4415608"/>
        </p:xfrm>
        <a:graphic>
          <a:graphicData uri="http://schemas.openxmlformats.org/drawingml/2006/table">
            <a:tbl>
              <a:tblPr firstRow="1" bandRow="1">
                <a:tableStyleId>{793D81CF-94F2-401A-BA57-92F5A7B2D0C5}</a:tableStyleId>
              </a:tblPr>
              <a:tblGrid>
                <a:gridCol w="1856555">
                  <a:extLst>
                    <a:ext uri="{9D8B030D-6E8A-4147-A177-3AD203B41FA5}">
                      <a16:colId xmlns:a16="http://schemas.microsoft.com/office/drawing/2014/main" val="2801316983"/>
                    </a:ext>
                  </a:extLst>
                </a:gridCol>
                <a:gridCol w="1856555">
                  <a:extLst>
                    <a:ext uri="{9D8B030D-6E8A-4147-A177-3AD203B41FA5}">
                      <a16:colId xmlns:a16="http://schemas.microsoft.com/office/drawing/2014/main" val="2549965935"/>
                    </a:ext>
                  </a:extLst>
                </a:gridCol>
                <a:gridCol w="1856555">
                  <a:extLst>
                    <a:ext uri="{9D8B030D-6E8A-4147-A177-3AD203B41FA5}">
                      <a16:colId xmlns:a16="http://schemas.microsoft.com/office/drawing/2014/main" val="2737540672"/>
                    </a:ext>
                  </a:extLst>
                </a:gridCol>
              </a:tblGrid>
              <a:tr h="866290">
                <a:tc>
                  <a:txBody>
                    <a:bodyPr/>
                    <a:lstStyle/>
                    <a:p>
                      <a:pPr algn="ctr"/>
                      <a:endParaRPr lang="en-US" b="0" dirty="0">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Model-based referral</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b="0" dirty="0">
                          <a:solidFill>
                            <a:schemeClr val="tx1"/>
                          </a:solidFill>
                        </a:rPr>
                        <a:t>No model-based referral</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5055628"/>
                  </a:ext>
                </a:extLst>
              </a:tr>
              <a:tr h="1774659">
                <a:tc>
                  <a:txBody>
                    <a:bodyPr/>
                    <a:lstStyle/>
                    <a:p>
                      <a:pPr algn="ctr"/>
                      <a:r>
                        <a:rPr lang="en-US" b="0" dirty="0">
                          <a:solidFill>
                            <a:schemeClr val="tx1"/>
                          </a:solidFill>
                        </a:rPr>
                        <a:t>Child has autism</a:t>
                      </a: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b="0" dirty="0">
                        <a:solidFill>
                          <a:schemeClr val="tx1"/>
                        </a:solidFill>
                      </a:endParaRPr>
                    </a:p>
                    <a:p>
                      <a:pPr algn="ctr"/>
                      <a:r>
                        <a:rPr lang="en-US" b="0" dirty="0">
                          <a:solidFill>
                            <a:schemeClr val="tx1"/>
                          </a:solidFill>
                        </a:rPr>
                        <a:t>Earlier Diagnosis</a:t>
                      </a:r>
                    </a:p>
                    <a:p>
                      <a:pPr algn="ctr"/>
                      <a:endParaRPr lang="en-US" b="0" dirty="0">
                        <a:solidFill>
                          <a:schemeClr val="tx1"/>
                        </a:solidFill>
                      </a:endParaRPr>
                    </a:p>
                    <a:p>
                      <a:pPr algn="ctr"/>
                      <a:endParaRPr lang="en-US" b="0" dirty="0">
                        <a:solidFill>
                          <a:schemeClr val="tx1"/>
                        </a:solidFill>
                      </a:endParaRPr>
                    </a:p>
                    <a:p>
                      <a:pPr algn="ctr"/>
                      <a:r>
                        <a:rPr lang="en-US" b="0" dirty="0">
                          <a:solidFill>
                            <a:schemeClr val="tx1"/>
                          </a:solidFill>
                        </a:rPr>
                        <a:t>(true 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p>
                      <a:pPr algn="ctr"/>
                      <a:r>
                        <a:rPr lang="en-US" b="0" dirty="0">
                          <a:solidFill>
                            <a:schemeClr val="tx1"/>
                          </a:solidFill>
                        </a:rPr>
                        <a:t>Referral via Current Mechanisms</a:t>
                      </a:r>
                    </a:p>
                    <a:p>
                      <a:pPr algn="ctr"/>
                      <a:endParaRPr lang="en-US" b="0" dirty="0">
                        <a:solidFill>
                          <a:schemeClr val="tx1"/>
                        </a:solidFill>
                      </a:endParaRPr>
                    </a:p>
                    <a:p>
                      <a:pPr algn="ctr"/>
                      <a:r>
                        <a:rPr lang="en-US" b="0" dirty="0">
                          <a:solidFill>
                            <a:schemeClr val="tx1"/>
                          </a:solidFill>
                        </a:rPr>
                        <a:t>(false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08263331"/>
                  </a:ext>
                </a:extLst>
              </a:tr>
              <a:tr h="1774659">
                <a:tc>
                  <a:txBody>
                    <a:bodyPr/>
                    <a:lstStyle/>
                    <a:p>
                      <a:pPr algn="ctr"/>
                      <a:r>
                        <a:rPr lang="en-US" b="0" dirty="0">
                          <a:solidFill>
                            <a:schemeClr val="tx1"/>
                          </a:solidFill>
                        </a:rPr>
                        <a:t>Child does not have autism</a:t>
                      </a: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b="0" dirty="0">
                          <a:solidFill>
                            <a:schemeClr val="tx1"/>
                          </a:solidFill>
                        </a:rPr>
                        <a:t>Unnecessary Specialist Visit</a:t>
                      </a:r>
                    </a:p>
                    <a:p>
                      <a:pPr algn="ctr"/>
                      <a:endParaRPr lang="en-US" b="0" dirty="0">
                        <a:solidFill>
                          <a:schemeClr val="tx1"/>
                        </a:solidFill>
                      </a:endParaRPr>
                    </a:p>
                    <a:p>
                      <a:pPr algn="ctr"/>
                      <a:r>
                        <a:rPr lang="en-US" b="0" dirty="0">
                          <a:solidFill>
                            <a:schemeClr val="tx1"/>
                          </a:solidFill>
                        </a:rPr>
                        <a:t>(false positive)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7C80"/>
                    </a:solidFill>
                  </a:tcPr>
                </a:tc>
                <a:tc>
                  <a:txBody>
                    <a:bodyPr/>
                    <a:lstStyle/>
                    <a:p>
                      <a:pPr algn="ctr"/>
                      <a:r>
                        <a:rPr lang="en-US" b="0" dirty="0">
                          <a:solidFill>
                            <a:schemeClr val="tx1"/>
                          </a:solidFill>
                        </a:rPr>
                        <a:t>No Action Taken or Needed</a:t>
                      </a:r>
                    </a:p>
                    <a:p>
                      <a:pPr algn="ctr"/>
                      <a:endParaRPr lang="en-US" b="0" dirty="0">
                        <a:solidFill>
                          <a:schemeClr val="tx1"/>
                        </a:solidFill>
                      </a:endParaRPr>
                    </a:p>
                    <a:p>
                      <a:pPr algn="ctr"/>
                      <a:r>
                        <a:rPr lang="en-US" b="0" dirty="0">
                          <a:solidFill>
                            <a:schemeClr val="tx1"/>
                          </a:solidFill>
                        </a:rPr>
                        <a:t>(true negative)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6076080"/>
                  </a:ext>
                </a:extLst>
              </a:tr>
            </a:tbl>
          </a:graphicData>
        </a:graphic>
      </p:graphicFrame>
    </p:spTree>
    <p:extLst>
      <p:ext uri="{BB962C8B-B14F-4D97-AF65-F5344CB8AC3E}">
        <p14:creationId xmlns:p14="http://schemas.microsoft.com/office/powerpoint/2010/main" val="1605403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8BC2-ADF4-D24C-9549-0FB321F16CC0}"/>
              </a:ext>
            </a:extLst>
          </p:cNvPr>
          <p:cNvSpPr>
            <a:spLocks noGrp="1"/>
          </p:cNvSpPr>
          <p:nvPr>
            <p:ph type="title"/>
          </p:nvPr>
        </p:nvSpPr>
        <p:spPr/>
        <p:txBody>
          <a:bodyPr/>
          <a:lstStyle/>
          <a:p>
            <a:r>
              <a:rPr lang="en-US" dirty="0"/>
              <a:t>2. Figure out what we’re predicting</a:t>
            </a:r>
          </a:p>
        </p:txBody>
      </p:sp>
      <p:sp>
        <p:nvSpPr>
          <p:cNvPr id="3" name="Text Placeholder 2">
            <a:extLst>
              <a:ext uri="{FF2B5EF4-FFF2-40B4-BE49-F238E27FC236}">
                <a16:creationId xmlns:a16="http://schemas.microsoft.com/office/drawing/2014/main" id="{55F92B60-93A9-184F-9487-0DB6F540EC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493956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2C0DA8-4CC8-D343-806A-9CCD33CF0058}"/>
              </a:ext>
            </a:extLst>
          </p:cNvPr>
          <p:cNvPicPr>
            <a:picLocks noChangeAspect="1"/>
          </p:cNvPicPr>
          <p:nvPr/>
        </p:nvPicPr>
        <p:blipFill>
          <a:blip r:embed="rId2"/>
          <a:stretch>
            <a:fillRect/>
          </a:stretch>
        </p:blipFill>
        <p:spPr>
          <a:xfrm>
            <a:off x="5293779" y="122239"/>
            <a:ext cx="6767286" cy="6858000"/>
          </a:xfrm>
          <a:prstGeom prst="rect">
            <a:avLst/>
          </a:prstGeom>
          <a:ln>
            <a:solidFill>
              <a:schemeClr val="tx1"/>
            </a:solidFill>
          </a:ln>
        </p:spPr>
      </p:pic>
      <p:sp>
        <p:nvSpPr>
          <p:cNvPr id="6" name="Title 1">
            <a:extLst>
              <a:ext uri="{FF2B5EF4-FFF2-40B4-BE49-F238E27FC236}">
                <a16:creationId xmlns:a16="http://schemas.microsoft.com/office/drawing/2014/main" id="{FF8AC1CD-E98A-3C42-A4D2-A2571B8FFB64}"/>
              </a:ext>
            </a:extLst>
          </p:cNvPr>
          <p:cNvSpPr>
            <a:spLocks noGrp="1"/>
          </p:cNvSpPr>
          <p:nvPr>
            <p:ph type="title"/>
          </p:nvPr>
        </p:nvSpPr>
        <p:spPr>
          <a:xfrm>
            <a:off x="518160" y="899478"/>
            <a:ext cx="4389120" cy="4053521"/>
          </a:xfrm>
        </p:spPr>
        <p:txBody>
          <a:bodyPr/>
          <a:lstStyle/>
          <a:p>
            <a:r>
              <a:rPr lang="en-US" dirty="0"/>
              <a:t>ADHD Computable Phenotype:</a:t>
            </a:r>
            <a:br>
              <a:rPr lang="en-US" dirty="0"/>
            </a:br>
            <a:br>
              <a:rPr lang="en-US" dirty="0"/>
            </a:br>
            <a:r>
              <a:rPr lang="en-US" sz="3600" dirty="0"/>
              <a:t>- 2 codes, or 1 + med</a:t>
            </a:r>
            <a:endParaRPr lang="en-US" dirty="0"/>
          </a:p>
        </p:txBody>
      </p:sp>
    </p:spTree>
    <p:extLst>
      <p:ext uri="{BB962C8B-B14F-4D97-AF65-F5344CB8AC3E}">
        <p14:creationId xmlns:p14="http://schemas.microsoft.com/office/powerpoint/2010/main" val="2753805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6C0162-CD4E-4B40-8C3F-AD49DAA077F1}"/>
              </a:ext>
            </a:extLst>
          </p:cNvPr>
          <p:cNvSpPr>
            <a:spLocks noGrp="1"/>
          </p:cNvSpPr>
          <p:nvPr>
            <p:ph type="title"/>
          </p:nvPr>
        </p:nvSpPr>
        <p:spPr>
          <a:xfrm>
            <a:off x="518160" y="899478"/>
            <a:ext cx="4389120" cy="4053521"/>
          </a:xfrm>
        </p:spPr>
        <p:txBody>
          <a:bodyPr/>
          <a:lstStyle/>
          <a:p>
            <a:r>
              <a:rPr lang="en-US" dirty="0"/>
              <a:t>ASD Computable Phenotype:</a:t>
            </a:r>
            <a:br>
              <a:rPr lang="en-US" dirty="0"/>
            </a:br>
            <a:br>
              <a:rPr lang="en-US" dirty="0"/>
            </a:br>
            <a:r>
              <a:rPr lang="en-US" sz="3600" dirty="0"/>
              <a:t>- 2 codes, or 1 from pediatric psych</a:t>
            </a:r>
            <a:endParaRPr lang="en-US" dirty="0"/>
          </a:p>
        </p:txBody>
      </p:sp>
      <p:pic>
        <p:nvPicPr>
          <p:cNvPr id="3" name="Picture 2">
            <a:extLst>
              <a:ext uri="{FF2B5EF4-FFF2-40B4-BE49-F238E27FC236}">
                <a16:creationId xmlns:a16="http://schemas.microsoft.com/office/drawing/2014/main" id="{D905DE78-3007-3A4D-9193-916771D4476E}"/>
              </a:ext>
            </a:extLst>
          </p:cNvPr>
          <p:cNvPicPr>
            <a:picLocks noChangeAspect="1"/>
          </p:cNvPicPr>
          <p:nvPr/>
        </p:nvPicPr>
        <p:blipFill>
          <a:blip r:embed="rId2"/>
          <a:stretch>
            <a:fillRect/>
          </a:stretch>
        </p:blipFill>
        <p:spPr>
          <a:xfrm>
            <a:off x="4907280" y="0"/>
            <a:ext cx="6596096" cy="6858000"/>
          </a:xfrm>
          <a:prstGeom prst="rect">
            <a:avLst/>
          </a:prstGeom>
        </p:spPr>
      </p:pic>
    </p:spTree>
    <p:extLst>
      <p:ext uri="{BB962C8B-B14F-4D97-AF65-F5344CB8AC3E}">
        <p14:creationId xmlns:p14="http://schemas.microsoft.com/office/powerpoint/2010/main" val="385149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EB247-64BD-744A-BAF2-A0A5B3A7D7DC}"/>
              </a:ext>
            </a:extLst>
          </p:cNvPr>
          <p:cNvSpPr>
            <a:spLocks noGrp="1"/>
          </p:cNvSpPr>
          <p:nvPr>
            <p:ph type="title"/>
          </p:nvPr>
        </p:nvSpPr>
        <p:spPr/>
        <p:txBody>
          <a:bodyPr/>
          <a:lstStyle/>
          <a:p>
            <a:r>
              <a:rPr lang="en-US" dirty="0"/>
              <a:t>Two Competing Approaches</a:t>
            </a:r>
          </a:p>
        </p:txBody>
      </p:sp>
      <p:sp>
        <p:nvSpPr>
          <p:cNvPr id="3" name="Content Placeholder 2">
            <a:extLst>
              <a:ext uri="{FF2B5EF4-FFF2-40B4-BE49-F238E27FC236}">
                <a16:creationId xmlns:a16="http://schemas.microsoft.com/office/drawing/2014/main" id="{A8056130-2300-9748-BB23-9E82F9D7BC75}"/>
              </a:ext>
            </a:extLst>
          </p:cNvPr>
          <p:cNvSpPr>
            <a:spLocks noGrp="1"/>
          </p:cNvSpPr>
          <p:nvPr>
            <p:ph idx="1"/>
          </p:nvPr>
        </p:nvSpPr>
        <p:spPr/>
        <p:txBody>
          <a:bodyPr/>
          <a:lstStyle/>
          <a:p>
            <a:pPr marL="514350" indent="-514350">
              <a:buFont typeface="+mj-lt"/>
              <a:buAutoNum type="arabicPeriod"/>
            </a:pPr>
            <a:r>
              <a:rPr lang="en-US" dirty="0"/>
              <a:t>Predict risk of </a:t>
            </a:r>
            <a:r>
              <a:rPr lang="en-US" i="1" dirty="0"/>
              <a:t>diagnosis</a:t>
            </a:r>
          </a:p>
          <a:p>
            <a:pPr lvl="1"/>
            <a:r>
              <a:rPr lang="en-US" dirty="0"/>
              <a:t>Need gold standard diagnoses…</a:t>
            </a:r>
          </a:p>
          <a:p>
            <a:pPr lvl="1"/>
            <a:r>
              <a:rPr lang="en-US" dirty="0"/>
              <a:t>Evaluate computable phenotype against gold standard</a:t>
            </a:r>
          </a:p>
          <a:p>
            <a:pPr lvl="1"/>
            <a:r>
              <a:rPr lang="en-US" i="1" dirty="0"/>
              <a:t>maybe </a:t>
            </a:r>
            <a:r>
              <a:rPr lang="en-US" dirty="0"/>
              <a:t>you can evaluate TPR. Good luck with the rest.</a:t>
            </a:r>
          </a:p>
          <a:p>
            <a:pPr lvl="1"/>
            <a:endParaRPr lang="en-US" i="1" dirty="0"/>
          </a:p>
          <a:p>
            <a:pPr marL="514350" indent="-514350">
              <a:buFont typeface="+mj-lt"/>
              <a:buAutoNum type="arabicPeriod"/>
            </a:pPr>
            <a:r>
              <a:rPr lang="en-US" dirty="0"/>
              <a:t>Predict risk of an ASD- or ADHD-related diagnosis code</a:t>
            </a:r>
          </a:p>
          <a:p>
            <a:pPr lvl="1"/>
            <a:r>
              <a:rPr lang="en-US" dirty="0"/>
              <a:t>If we’re building a screening tool, this is probably good enough</a:t>
            </a:r>
          </a:p>
          <a:p>
            <a:pPr lvl="1"/>
            <a:r>
              <a:rPr lang="en-US" dirty="0"/>
              <a:t>So far, appears to give us similar results</a:t>
            </a:r>
          </a:p>
        </p:txBody>
      </p:sp>
    </p:spTree>
    <p:extLst>
      <p:ext uri="{BB962C8B-B14F-4D97-AF65-F5344CB8AC3E}">
        <p14:creationId xmlns:p14="http://schemas.microsoft.com/office/powerpoint/2010/main" val="412299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8BC2-ADF4-D24C-9549-0FB321F16CC0}"/>
              </a:ext>
            </a:extLst>
          </p:cNvPr>
          <p:cNvSpPr>
            <a:spLocks noGrp="1"/>
          </p:cNvSpPr>
          <p:nvPr>
            <p:ph type="title"/>
          </p:nvPr>
        </p:nvSpPr>
        <p:spPr/>
        <p:txBody>
          <a:bodyPr/>
          <a:lstStyle/>
          <a:p>
            <a:r>
              <a:rPr lang="en-US" dirty="0"/>
              <a:t>3. Figure out what we’re </a:t>
            </a:r>
            <a:r>
              <a:rPr lang="en-US" i="1" dirty="0"/>
              <a:t>really</a:t>
            </a:r>
            <a:r>
              <a:rPr lang="en-US" dirty="0"/>
              <a:t> predicting</a:t>
            </a:r>
          </a:p>
        </p:txBody>
      </p:sp>
      <p:sp>
        <p:nvSpPr>
          <p:cNvPr id="3" name="Text Placeholder 2">
            <a:extLst>
              <a:ext uri="{FF2B5EF4-FFF2-40B4-BE49-F238E27FC236}">
                <a16:creationId xmlns:a16="http://schemas.microsoft.com/office/drawing/2014/main" id="{55F92B60-93A9-184F-9487-0DB6F540EC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341365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FA920-F6A8-C542-82FA-A987A290C118}"/>
              </a:ext>
            </a:extLst>
          </p:cNvPr>
          <p:cNvSpPr>
            <a:spLocks noGrp="1"/>
          </p:cNvSpPr>
          <p:nvPr>
            <p:ph type="title"/>
          </p:nvPr>
        </p:nvSpPr>
        <p:spPr/>
        <p:txBody>
          <a:bodyPr/>
          <a:lstStyle/>
          <a:p>
            <a:pPr algn="ctr"/>
            <a:r>
              <a:rPr lang="en-US" dirty="0"/>
              <a:t>Dx Timing vs Probability vs Risk</a:t>
            </a:r>
          </a:p>
        </p:txBody>
      </p:sp>
      <p:sp>
        <p:nvSpPr>
          <p:cNvPr id="3" name="Content Placeholder 2">
            <a:extLst>
              <a:ext uri="{FF2B5EF4-FFF2-40B4-BE49-F238E27FC236}">
                <a16:creationId xmlns:a16="http://schemas.microsoft.com/office/drawing/2014/main" id="{6D08EB22-910A-7046-87B0-5EB484662841}"/>
              </a:ext>
            </a:extLst>
          </p:cNvPr>
          <p:cNvSpPr>
            <a:spLocks noGrp="1"/>
          </p:cNvSpPr>
          <p:nvPr>
            <p:ph idx="1"/>
          </p:nvPr>
        </p:nvSpPr>
        <p:spPr>
          <a:xfrm>
            <a:off x="838200" y="1825625"/>
            <a:ext cx="4774809" cy="4667250"/>
          </a:xfrm>
        </p:spPr>
        <p:txBody>
          <a:bodyPr>
            <a:normAutofit fontScale="92500" lnSpcReduction="20000"/>
          </a:bodyPr>
          <a:lstStyle/>
          <a:p>
            <a:r>
              <a:rPr lang="en-US" dirty="0"/>
              <a:t>Diagnosis Timing</a:t>
            </a:r>
          </a:p>
          <a:p>
            <a:pPr lvl="1"/>
            <a:r>
              <a:rPr lang="en-US" dirty="0"/>
              <a:t>known disparities</a:t>
            </a:r>
          </a:p>
          <a:p>
            <a:pPr lvl="1"/>
            <a:r>
              <a:rPr lang="en-US" dirty="0"/>
              <a:t>we don’t care to replicate</a:t>
            </a:r>
          </a:p>
          <a:p>
            <a:endParaRPr lang="en-US" dirty="0"/>
          </a:p>
          <a:p>
            <a:r>
              <a:rPr lang="en-US" dirty="0"/>
              <a:t>Diagnosis Probability</a:t>
            </a:r>
          </a:p>
          <a:p>
            <a:pPr lvl="1"/>
            <a:r>
              <a:rPr lang="en-US" dirty="0"/>
              <a:t>probably closer to what we really care about</a:t>
            </a:r>
          </a:p>
          <a:p>
            <a:pPr lvl="1"/>
            <a:r>
              <a:rPr lang="en-US" dirty="0"/>
              <a:t>figure out who will be diagnosed and diagnose them earlier</a:t>
            </a:r>
          </a:p>
          <a:p>
            <a:endParaRPr lang="en-US" dirty="0"/>
          </a:p>
          <a:p>
            <a:r>
              <a:rPr lang="en-US" dirty="0"/>
              <a:t>Diagnosis Risk</a:t>
            </a:r>
          </a:p>
          <a:p>
            <a:pPr lvl="1"/>
            <a:r>
              <a:rPr lang="en-US" dirty="0"/>
              <a:t>e.g. Cox PH models</a:t>
            </a:r>
          </a:p>
          <a:p>
            <a:pPr lvl="1"/>
            <a:r>
              <a:rPr lang="en-US" dirty="0"/>
              <a:t>blends timing and probability</a:t>
            </a:r>
          </a:p>
        </p:txBody>
      </p:sp>
      <p:pic>
        <p:nvPicPr>
          <p:cNvPr id="5" name="Picture 4">
            <a:extLst>
              <a:ext uri="{FF2B5EF4-FFF2-40B4-BE49-F238E27FC236}">
                <a16:creationId xmlns:a16="http://schemas.microsoft.com/office/drawing/2014/main" id="{340A0BCB-3CDD-3448-BAAD-B66006F1DD3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78493" y="2479882"/>
            <a:ext cx="5233379" cy="3462686"/>
          </a:xfrm>
          <a:prstGeom prst="rect">
            <a:avLst/>
          </a:prstGeom>
        </p:spPr>
      </p:pic>
      <p:sp>
        <p:nvSpPr>
          <p:cNvPr id="6" name="TextBox 5">
            <a:extLst>
              <a:ext uri="{FF2B5EF4-FFF2-40B4-BE49-F238E27FC236}">
                <a16:creationId xmlns:a16="http://schemas.microsoft.com/office/drawing/2014/main" id="{39B8FD79-7856-8140-96F5-F3B4CE2D87C2}"/>
              </a:ext>
            </a:extLst>
          </p:cNvPr>
          <p:cNvSpPr txBox="1"/>
          <p:nvPr/>
        </p:nvSpPr>
        <p:spPr>
          <a:xfrm>
            <a:off x="8212142" y="5942568"/>
            <a:ext cx="1366080" cy="369332"/>
          </a:xfrm>
          <a:prstGeom prst="rect">
            <a:avLst/>
          </a:prstGeom>
          <a:noFill/>
        </p:spPr>
        <p:txBody>
          <a:bodyPr wrap="none" rtlCol="0">
            <a:spAutoFit/>
          </a:bodyPr>
          <a:lstStyle/>
          <a:p>
            <a:r>
              <a:rPr lang="en-US" dirty="0"/>
              <a:t>Age, in Years</a:t>
            </a:r>
          </a:p>
        </p:txBody>
      </p:sp>
      <p:sp>
        <p:nvSpPr>
          <p:cNvPr id="7" name="TextBox 6">
            <a:extLst>
              <a:ext uri="{FF2B5EF4-FFF2-40B4-BE49-F238E27FC236}">
                <a16:creationId xmlns:a16="http://schemas.microsoft.com/office/drawing/2014/main" id="{D6249B7C-79CC-4A4C-97B8-CA213CBFDC69}"/>
              </a:ext>
            </a:extLst>
          </p:cNvPr>
          <p:cNvSpPr txBox="1"/>
          <p:nvPr/>
        </p:nvSpPr>
        <p:spPr>
          <a:xfrm rot="16200000">
            <a:off x="4795313" y="4026558"/>
            <a:ext cx="2665153" cy="369332"/>
          </a:xfrm>
          <a:prstGeom prst="rect">
            <a:avLst/>
          </a:prstGeom>
          <a:noFill/>
        </p:spPr>
        <p:txBody>
          <a:bodyPr wrap="none" rtlCol="0">
            <a:spAutoFit/>
          </a:bodyPr>
          <a:lstStyle/>
          <a:p>
            <a:r>
              <a:rPr lang="en-US" dirty="0"/>
              <a:t>Cumulative Diagnosis Rate</a:t>
            </a:r>
          </a:p>
        </p:txBody>
      </p:sp>
      <p:sp>
        <p:nvSpPr>
          <p:cNvPr id="8" name="TextBox 7">
            <a:extLst>
              <a:ext uri="{FF2B5EF4-FFF2-40B4-BE49-F238E27FC236}">
                <a16:creationId xmlns:a16="http://schemas.microsoft.com/office/drawing/2014/main" id="{F2A9F3E8-CD9F-FE44-B169-7C1F5809CFC8}"/>
              </a:ext>
            </a:extLst>
          </p:cNvPr>
          <p:cNvSpPr txBox="1"/>
          <p:nvPr/>
        </p:nvSpPr>
        <p:spPr>
          <a:xfrm>
            <a:off x="7167916" y="2703806"/>
            <a:ext cx="681354" cy="500137"/>
          </a:xfrm>
          <a:prstGeom prst="rect">
            <a:avLst/>
          </a:prstGeom>
          <a:solidFill>
            <a:schemeClr val="bg1"/>
          </a:solidFill>
        </p:spPr>
        <p:txBody>
          <a:bodyPr wrap="square" rtlCol="0">
            <a:spAutoFit/>
          </a:bodyPr>
          <a:lstStyle/>
          <a:p>
            <a:pPr>
              <a:spcAft>
                <a:spcPts val="300"/>
              </a:spcAft>
            </a:pPr>
            <a:r>
              <a:rPr lang="en-US" sz="1200" dirty="0"/>
              <a:t>Autism</a:t>
            </a:r>
          </a:p>
          <a:p>
            <a:pPr>
              <a:spcAft>
                <a:spcPts val="300"/>
              </a:spcAft>
            </a:pPr>
            <a:r>
              <a:rPr lang="en-US" sz="1200" dirty="0"/>
              <a:t>ADHD</a:t>
            </a:r>
          </a:p>
        </p:txBody>
      </p:sp>
    </p:spTree>
    <p:extLst>
      <p:ext uri="{BB962C8B-B14F-4D97-AF65-F5344CB8AC3E}">
        <p14:creationId xmlns:p14="http://schemas.microsoft.com/office/powerpoint/2010/main" val="2989729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00382-3EA0-4A4B-9808-ECAE4A716EF4}"/>
              </a:ext>
            </a:extLst>
          </p:cNvPr>
          <p:cNvSpPr>
            <a:spLocks noGrp="1"/>
          </p:cNvSpPr>
          <p:nvPr>
            <p:ph type="title"/>
          </p:nvPr>
        </p:nvSpPr>
        <p:spPr>
          <a:xfrm>
            <a:off x="0" y="365125"/>
            <a:ext cx="12191999" cy="763031"/>
          </a:xfrm>
        </p:spPr>
        <p:txBody>
          <a:bodyPr/>
          <a:lstStyle/>
          <a:p>
            <a:pPr algn="ctr"/>
            <a:r>
              <a:rPr lang="en-US" dirty="0"/>
              <a:t>Standard time to event model: the right setup?</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ED73DB9-4801-3C44-A5AD-4CBA11FC4CEA}"/>
                  </a:ext>
                </a:extLst>
              </p:cNvPr>
              <p:cNvSpPr/>
              <p:nvPr/>
            </p:nvSpPr>
            <p:spPr>
              <a:xfrm>
                <a:off x="710539" y="1387841"/>
                <a:ext cx="10770920" cy="4972130"/>
              </a:xfrm>
              <a:prstGeom prst="rect">
                <a:avLst/>
              </a:prstGeom>
            </p:spPr>
            <p:txBody>
              <a:bodyPr wrap="square">
                <a:spAutoFit/>
              </a:bodyPr>
              <a:lstStyle/>
              <a:p>
                <a:pPr marL="457200" indent="-457200">
                  <a:buFont typeface="Arial" panose="020B0604020202020204" pitchFamily="34" charset="0"/>
                  <a:buChar char="•"/>
                </a:pPr>
                <a:r>
                  <a:rPr lang="en-US" sz="2400" dirty="0">
                    <a:latin typeface="CMSS10"/>
                  </a:rPr>
                  <a:t>Suppose we have data </a:t>
                </a:r>
                <a14:m>
                  <m:oMath xmlns:m="http://schemas.openxmlformats.org/officeDocument/2006/math">
                    <m:r>
                      <a:rPr lang="en-US" sz="2400" b="0" i="1" smtClean="0">
                        <a:latin typeface="Cambria Math" panose="02040503050406030204" pitchFamily="18" charset="0"/>
                      </a:rPr>
                      <m:t>𝐷</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𝑡</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𝑠</m:t>
                        </m:r>
                      </m:e>
                      <m:sub>
                        <m:r>
                          <a:rPr lang="en-US" sz="2400" i="1">
                            <a:latin typeface="Cambria Math" panose="02040503050406030204" pitchFamily="18" charset="0"/>
                          </a:rPr>
                          <m:t>𝑖</m:t>
                        </m:r>
                      </m:sub>
                    </m:sSub>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sSubSup>
                  </m:oMath>
                </a14:m>
                <a:r>
                  <a:rPr lang="en-US" sz="2400" dirty="0">
                    <a:latin typeface="CMSS10"/>
                  </a:rPr>
                  <a:t>, where the </a:t>
                </a:r>
                <a14:m>
                  <m:oMath xmlns:m="http://schemas.openxmlformats.org/officeDocument/2006/math">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r>
                      <a:rPr lang="en-US" sz="2400" b="0" i="1" smtClean="0">
                        <a:latin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ea typeface="Cambria Math" panose="02040503050406030204" pitchFamily="18" charset="0"/>
                          </a:rPr>
                          <m:t>𝑑</m:t>
                        </m:r>
                      </m:sup>
                    </m:sSup>
                  </m:oMath>
                </a14:m>
                <a:r>
                  <a:rPr lang="en-US" sz="2400" dirty="0">
                    <a:latin typeface="CMSS10"/>
                  </a:rPr>
                  <a:t> are features for individual </a:t>
                </a:r>
                <a14:m>
                  <m:oMath xmlns:m="http://schemas.openxmlformats.org/officeDocument/2006/math">
                    <m:r>
                      <a:rPr lang="en-US" sz="2400" i="1" dirty="0" smtClean="0">
                        <a:latin typeface="Cambria Math" panose="02040503050406030204" pitchFamily="18" charset="0"/>
                      </a:rPr>
                      <m:t>𝑖</m:t>
                    </m:r>
                  </m:oMath>
                </a14:m>
                <a:r>
                  <a:rPr lang="en-US" sz="2400" dirty="0">
                    <a:latin typeface="CMSS10"/>
                  </a:rPr>
                  <a:t>, the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r>
                      <a:rPr lang="en-US" sz="2400" b="0" i="1" smtClean="0">
                        <a:latin typeface="Cambria Math" panose="02040503050406030204" pitchFamily="18" charset="0"/>
                      </a:rPr>
                      <m:t>∈(0,∞)</m:t>
                    </m:r>
                  </m:oMath>
                </a14:m>
                <a:r>
                  <a:rPr lang="en-US" sz="2400" dirty="0">
                    <a:latin typeface="CMSS10"/>
                  </a:rPr>
                  <a:t> are associated times, and the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m:t>
                    </m:r>
                    <m:r>
                      <a:rPr lang="en-US" sz="2400" i="1">
                        <a:latin typeface="Cambria Math" panose="02040503050406030204" pitchFamily="18" charset="0"/>
                      </a:rPr>
                      <m:t>0,</m:t>
                    </m:r>
                    <m:r>
                      <a:rPr lang="en-US" sz="2400" b="0" i="1" smtClean="0">
                        <a:latin typeface="Cambria Math" panose="02040503050406030204" pitchFamily="18" charset="0"/>
                      </a:rPr>
                      <m:t>1}</m:t>
                    </m:r>
                  </m:oMath>
                </a14:m>
                <a:r>
                  <a:rPr lang="en-US" sz="2400" dirty="0">
                    <a:latin typeface="CMSY10"/>
                  </a:rPr>
                  <a:t> </a:t>
                </a:r>
                <a:r>
                  <a:rPr lang="en-US" sz="2400" dirty="0">
                    <a:latin typeface="CMSS10"/>
                  </a:rPr>
                  <a:t>denote whether the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𝑡</m:t>
                        </m:r>
                      </m:e>
                      <m:sub>
                        <m:r>
                          <a:rPr lang="en-US" sz="2400" i="1">
                            <a:latin typeface="Cambria Math" panose="02040503050406030204" pitchFamily="18" charset="0"/>
                          </a:rPr>
                          <m:t>𝑖</m:t>
                        </m:r>
                      </m:sub>
                    </m:sSub>
                  </m:oMath>
                </a14:m>
                <a:r>
                  <a:rPr lang="en-US" sz="2400" dirty="0">
                    <a:latin typeface="CMSS10"/>
                  </a:rPr>
                  <a:t> are event times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b="0" i="1" smtClean="0">
                        <a:latin typeface="Cambria Math" panose="02040503050406030204" pitchFamily="18" charset="0"/>
                      </a:rPr>
                      <m:t>=1</m:t>
                    </m:r>
                  </m:oMath>
                </a14:m>
                <a:r>
                  <a:rPr lang="en-US" sz="2400" dirty="0">
                    <a:latin typeface="CMSS10"/>
                  </a:rPr>
                  <a:t>) or right-censoring times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𝑠</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b="0" i="1" smtClean="0">
                        <a:latin typeface="Cambria Math" panose="02040503050406030204" pitchFamily="18" charset="0"/>
                      </a:rPr>
                      <m:t>0</m:t>
                    </m:r>
                  </m:oMath>
                </a14:m>
                <a:r>
                  <a:rPr lang="en-US" sz="2400" dirty="0">
                    <a:latin typeface="CMSS10"/>
                  </a:rPr>
                  <a:t>).</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latin typeface="CMSS10"/>
                  </a:rPr>
                  <a:t>We suppose event times are drawn independently from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b="0" i="1" smtClean="0">
                            <a:latin typeface="Cambria Math" panose="02040503050406030204" pitchFamily="18" charset="0"/>
                          </a:rPr>
                          <m:t>𝜃</m:t>
                        </m:r>
                      </m:sub>
                    </m:sSub>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1" i="1" smtClean="0">
                            <a:latin typeface="Cambria Math" panose="02040503050406030204" pitchFamily="18" charset="0"/>
                          </a:rPr>
                          <m:t>𝒙</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oMath>
                </a14:m>
                <a:r>
                  <a:rPr lang="en-US" sz="2400" dirty="0">
                    <a:latin typeface="CMSS10"/>
                  </a:rPr>
                  <a:t>, which has associated survivor function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𝐹</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e>
                    </m:d>
                    <m:r>
                      <a:rPr lang="en-US" sz="2400" b="0" i="1" smtClean="0">
                        <a:latin typeface="Cambria Math" panose="02040503050406030204" pitchFamily="18" charset="0"/>
                      </a:rPr>
                      <m:t>=1−</m:t>
                    </m:r>
                    <m:nary>
                      <m:naryPr>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𝑡</m:t>
                        </m:r>
                      </m:sup>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b="0" i="1" smtClean="0">
                                <a:latin typeface="Cambria Math" panose="02040503050406030204" pitchFamily="18" charset="0"/>
                              </a:rPr>
                              <m:t>𝜏</m:t>
                            </m:r>
                          </m:e>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e>
                        </m:d>
                        <m:r>
                          <a:rPr lang="en-US" sz="2400" b="0" i="1" smtClean="0">
                            <a:latin typeface="Cambria Math" panose="02040503050406030204" pitchFamily="18" charset="0"/>
                          </a:rPr>
                          <m:t>𝑑</m:t>
                        </m:r>
                        <m:r>
                          <a:rPr lang="en-US" sz="2400" b="0" i="1" smtClean="0">
                            <a:latin typeface="Cambria Math" panose="02040503050406030204" pitchFamily="18" charset="0"/>
                          </a:rPr>
                          <m:t>𝜏</m:t>
                        </m:r>
                      </m:e>
                    </m:nary>
                  </m:oMath>
                </a14:m>
                <a:r>
                  <a:rPr lang="en-US" sz="2400" dirty="0"/>
                  <a:t>.</a:t>
                </a:r>
                <a:endParaRPr lang="en-US" sz="2400" dirty="0">
                  <a:latin typeface="CMSS10"/>
                </a:endParaRPr>
              </a:p>
              <a:p>
                <a:pPr marL="457200" indent="-457200">
                  <a:buFont typeface="Arial" panose="020B0604020202020204" pitchFamily="34" charset="0"/>
                  <a:buChar char="•"/>
                </a:pPr>
                <a:endParaRPr lang="en-US" sz="2400" dirty="0">
                  <a:latin typeface="CMSS10"/>
                </a:endParaRPr>
              </a:p>
              <a:p>
                <a:pPr marL="457200" indent="-457200">
                  <a:buFont typeface="Arial" panose="020B0604020202020204" pitchFamily="34" charset="0"/>
                  <a:buChar char="•"/>
                </a:pPr>
                <a:r>
                  <a:rPr lang="en-US" sz="2400" dirty="0">
                    <a:latin typeface="CMSS10"/>
                  </a:rPr>
                  <a:t>In the standard time to event framework, and assuming non-informative censoring, the parameters </a:t>
                </a:r>
                <a14:m>
                  <m:oMath xmlns:m="http://schemas.openxmlformats.org/officeDocument/2006/math">
                    <m:r>
                      <a:rPr lang="el-GR" sz="2400" i="1" dirty="0" smtClean="0">
                        <a:latin typeface="Cambria Math" panose="02040503050406030204" pitchFamily="18" charset="0"/>
                      </a:rPr>
                      <m:t>𝜃</m:t>
                    </m:r>
                  </m:oMath>
                </a14:m>
                <a:r>
                  <a:rPr lang="el-GR" sz="2400" dirty="0">
                    <a:latin typeface="CMMI10"/>
                  </a:rPr>
                  <a:t> </a:t>
                </a:r>
                <a:r>
                  <a:rPr lang="en-US" sz="2400" dirty="0">
                    <a:latin typeface="CMSS10"/>
                  </a:rPr>
                  <a:t>may be chosen to maximize the likelihood as follows:</a:t>
                </a:r>
              </a:p>
              <a:p>
                <a:endParaRPr lang="en-US" sz="2400" dirty="0">
                  <a:latin typeface="CMSS10"/>
                </a:endParaRPr>
              </a:p>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𝜃</m:t>
                          </m:r>
                        </m:e>
                        <m:sub>
                          <m:r>
                            <a:rPr lang="en-US" sz="2400" b="0" i="1" smtClean="0">
                              <a:latin typeface="Cambria Math" panose="02040503050406030204" pitchFamily="18" charset="0"/>
                            </a:rPr>
                            <m:t>𝑀𝐿</m:t>
                          </m:r>
                        </m:sub>
                      </m:sSub>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latin typeface="Cambria Math" panose="02040503050406030204" pitchFamily="18" charset="0"/>
                                </a:rPr>
                              </m:ctrlPr>
                            </m:limLowPr>
                            <m:e>
                              <m:r>
                                <m:rPr>
                                  <m:sty m:val="p"/>
                                </m:rPr>
                                <a:rPr lang="en-US" sz="2400" b="0" i="0" smtClean="0">
                                  <a:latin typeface="Cambria Math" panose="02040503050406030204" pitchFamily="18" charset="0"/>
                                </a:rPr>
                                <m:t>argmax</m:t>
                              </m:r>
                            </m:e>
                            <m:lim>
                              <m:r>
                                <a:rPr lang="en-US" sz="2400" b="0" i="1" smtClean="0">
                                  <a:latin typeface="Cambria Math" panose="02040503050406030204" pitchFamily="18" charset="0"/>
                                </a:rPr>
                                <m:t>𝜃</m:t>
                              </m:r>
                            </m:lim>
                          </m:limLow>
                        </m:fName>
                        <m:e>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𝜃</m:t>
                                      </m:r>
                                    </m:sub>
                                  </m:sSub>
                                  <m:r>
                                    <a:rPr lang="en-US" sz="2400" i="1">
                                      <a:latin typeface="Cambria Math" panose="02040503050406030204" pitchFamily="18" charset="0"/>
                                    </a:rPr>
                                    <m:t>(</m:t>
                                  </m:r>
                                  <m:r>
                                    <a:rPr lang="en-US" sz="2400" i="1">
                                      <a:latin typeface="Cambria Math" panose="02040503050406030204" pitchFamily="18" charset="0"/>
                                    </a:rPr>
                                    <m:t>𝑡</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r>
                                    <a:rPr lang="en-US" sz="2400" b="0" i="1" smtClean="0">
                                      <a:latin typeface="Cambria Math" panose="02040503050406030204" pitchFamily="18" charset="0"/>
                                    </a:rPr>
                                    <m:t>)</m:t>
                                  </m:r>
                                </m:e>
                              </m:func>
                              <m:r>
                                <a:rPr lang="en-US" sz="2400" b="0" i="1" smtClean="0">
                                  <a:latin typeface="Cambria Math" panose="02040503050406030204" pitchFamily="18" charset="0"/>
                                </a:rPr>
                                <m:t>+(1−</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𝑠</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log</m:t>
                                  </m:r>
                                </m:fName>
                                <m:e>
                                  <m:sSub>
                                    <m:sSubPr>
                                      <m:ctrlPr>
                                        <a:rPr lang="en-US" sz="2400" i="1">
                                          <a:latin typeface="Cambria Math" panose="02040503050406030204" pitchFamily="18" charset="0"/>
                                        </a:rPr>
                                      </m:ctrlPr>
                                    </m:sSubPr>
                                    <m:e>
                                      <m:r>
                                        <a:rPr lang="en-US" sz="2400" i="1">
                                          <a:latin typeface="Cambria Math" panose="02040503050406030204" pitchFamily="18" charset="0"/>
                                        </a:rPr>
                                        <m:t>𝐹</m:t>
                                      </m:r>
                                    </m:e>
                                    <m:sub>
                                      <m:r>
                                        <a:rPr lang="en-US" sz="2400" i="1">
                                          <a:latin typeface="Cambria Math" panose="02040503050406030204" pitchFamily="18" charset="0"/>
                                        </a:rPr>
                                        <m:t>𝜃</m:t>
                                      </m:r>
                                    </m:sub>
                                  </m:sSub>
                                  <m:d>
                                    <m:dPr>
                                      <m:ctrlPr>
                                        <a:rPr lang="en-US" sz="2400" i="1">
                                          <a:latin typeface="Cambria Math" panose="02040503050406030204" pitchFamily="18" charset="0"/>
                                        </a:rPr>
                                      </m:ctrlPr>
                                    </m:dPr>
                                    <m:e>
                                      <m:r>
                                        <a:rPr lang="en-US" sz="2400" i="1">
                                          <a:latin typeface="Cambria Math" panose="02040503050406030204" pitchFamily="18" charset="0"/>
                                        </a:rPr>
                                        <m:t>𝑡</m:t>
                                      </m:r>
                                    </m:e>
                                    <m:e>
                                      <m:sSub>
                                        <m:sSubPr>
                                          <m:ctrlPr>
                                            <a:rPr lang="en-US" sz="2400" i="1">
                                              <a:latin typeface="Cambria Math" panose="02040503050406030204" pitchFamily="18" charset="0"/>
                                            </a:rPr>
                                          </m:ctrlPr>
                                        </m:sSubPr>
                                        <m:e>
                                          <m:r>
                                            <a:rPr lang="en-US" sz="2400" b="1" i="1">
                                              <a:latin typeface="Cambria Math" panose="02040503050406030204" pitchFamily="18" charset="0"/>
                                            </a:rPr>
                                            <m:t>𝒙</m:t>
                                          </m:r>
                                        </m:e>
                                        <m:sub>
                                          <m:r>
                                            <a:rPr lang="en-US" sz="2400" i="1">
                                              <a:latin typeface="Cambria Math" panose="02040503050406030204" pitchFamily="18" charset="0"/>
                                            </a:rPr>
                                            <m:t>𝑖</m:t>
                                          </m:r>
                                        </m:sub>
                                      </m:sSub>
                                    </m:e>
                                  </m:d>
                                </m:e>
                              </m:func>
                              <m:r>
                                <a:rPr lang="en-US" sz="2400" b="0" i="1" smtClean="0">
                                  <a:latin typeface="Cambria Math" panose="02040503050406030204" pitchFamily="18" charset="0"/>
                                </a:rPr>
                                <m:t>}</m:t>
                              </m:r>
                            </m:e>
                          </m:nary>
                        </m:e>
                      </m:func>
                    </m:oMath>
                  </m:oMathPara>
                </a14:m>
                <a:endParaRPr lang="en-US" sz="2400" dirty="0">
                  <a:effectLst/>
                </a:endParaRPr>
              </a:p>
            </p:txBody>
          </p:sp>
        </mc:Choice>
        <mc:Fallback xmlns="">
          <p:sp>
            <p:nvSpPr>
              <p:cNvPr id="4" name="Rectangle 3">
                <a:extLst>
                  <a:ext uri="{FF2B5EF4-FFF2-40B4-BE49-F238E27FC236}">
                    <a16:creationId xmlns:a16="http://schemas.microsoft.com/office/drawing/2014/main" id="{8ED73DB9-4801-3C44-A5AD-4CBA11FC4CEA}"/>
                  </a:ext>
                </a:extLst>
              </p:cNvPr>
              <p:cNvSpPr>
                <a:spLocks noRot="1" noChangeAspect="1" noMove="1" noResize="1" noEditPoints="1" noAdjustHandles="1" noChangeArrowheads="1" noChangeShapeType="1" noTextEdit="1"/>
              </p:cNvSpPr>
              <p:nvPr/>
            </p:nvSpPr>
            <p:spPr>
              <a:xfrm>
                <a:off x="710539" y="1387841"/>
                <a:ext cx="10770920" cy="4972130"/>
              </a:xfrm>
              <a:prstGeom prst="rect">
                <a:avLst/>
              </a:prstGeom>
              <a:blipFill>
                <a:blip r:embed="rId3"/>
                <a:stretch>
                  <a:fillRect l="-707" t="-254" r="-471" b="-35369"/>
                </a:stretch>
              </a:blipFill>
            </p:spPr>
            <p:txBody>
              <a:bodyPr/>
              <a:lstStyle/>
              <a:p>
                <a:r>
                  <a:rPr lang="en-US">
                    <a:noFill/>
                  </a:rPr>
                  <a:t> </a:t>
                </a:r>
              </a:p>
            </p:txBody>
          </p:sp>
        </mc:Fallback>
      </mc:AlternateContent>
    </p:spTree>
    <p:extLst>
      <p:ext uri="{BB962C8B-B14F-4D97-AF65-F5344CB8AC3E}">
        <p14:creationId xmlns:p14="http://schemas.microsoft.com/office/powerpoint/2010/main" val="3146578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2F0C2-6C3B-084C-8DEB-D3CC828A61CD}"/>
              </a:ext>
            </a:extLst>
          </p:cNvPr>
          <p:cNvSpPr>
            <a:spLocks noGrp="1"/>
          </p:cNvSpPr>
          <p:nvPr>
            <p:ph type="title"/>
          </p:nvPr>
        </p:nvSpPr>
        <p:spPr>
          <a:xfrm>
            <a:off x="0" y="365125"/>
            <a:ext cx="12192000" cy="751155"/>
          </a:xfrm>
        </p:spPr>
        <p:txBody>
          <a:bodyPr>
            <a:normAutofit fontScale="90000"/>
          </a:bodyPr>
          <a:lstStyle/>
          <a:p>
            <a:pPr algn="ctr"/>
            <a:r>
              <a:rPr lang="en-US" dirty="0"/>
              <a:t>Neural Mixture Cure: Separate Probability from Timing</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BBF7B3D-33AA-834B-8165-B8067A4CB8F0}"/>
                  </a:ext>
                </a:extLst>
              </p:cNvPr>
              <p:cNvSpPr/>
              <p:nvPr/>
            </p:nvSpPr>
            <p:spPr>
              <a:xfrm>
                <a:off x="221673" y="1260764"/>
                <a:ext cx="11790217" cy="5528245"/>
              </a:xfrm>
              <a:prstGeom prst="rect">
                <a:avLst/>
              </a:prstGeom>
            </p:spPr>
            <p:txBody>
              <a:bodyPr wrap="square">
                <a:spAutoFit/>
              </a:bodyPr>
              <a:lstStyle/>
              <a:p>
                <a:pPr marL="342900" indent="-342900">
                  <a:buFont typeface="Arial" panose="020B0604020202020204" pitchFamily="34" charset="0"/>
                  <a:buChar char="•"/>
                </a:pPr>
                <a:r>
                  <a:rPr lang="en-US" sz="2000" dirty="0">
                    <a:latin typeface="CMSS10"/>
                  </a:rPr>
                  <a:t>We’re interested hidden variables </a:t>
                </a:r>
                <a14:m>
                  <m:oMath xmlns:m="http://schemas.openxmlformats.org/officeDocument/2006/math">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𝑗</m:t>
                        </m:r>
                      </m:sup>
                    </m:sSubSup>
                    <m:r>
                      <a:rPr lang="en-US" sz="2000" b="0" i="1" smtClean="0">
                        <a:latin typeface="Cambria Math" panose="02040503050406030204" pitchFamily="18" charset="0"/>
                      </a:rPr>
                      <m:t>∈{0,1}</m:t>
                    </m:r>
                  </m:oMath>
                </a14:m>
                <a:r>
                  <a:rPr lang="en-US" sz="2000" dirty="0">
                    <a:latin typeface="CMSY10"/>
                  </a:rPr>
                  <a:t> </a:t>
                </a:r>
                <a:r>
                  <a:rPr lang="en-US" sz="2000" dirty="0">
                    <a:latin typeface="CMSS10"/>
                  </a:rPr>
                  <a:t>representing finite event occurrence – in other words, whether the event </a:t>
                </a:r>
                <a14:m>
                  <m:oMath xmlns:m="http://schemas.openxmlformats.org/officeDocument/2006/math">
                    <m:r>
                      <a:rPr lang="en-US" sz="2000" i="1" dirty="0" smtClean="0">
                        <a:latin typeface="Cambria Math" panose="02040503050406030204" pitchFamily="18" charset="0"/>
                      </a:rPr>
                      <m:t>𝑗</m:t>
                    </m:r>
                    <m:r>
                      <a:rPr lang="en-US" sz="2000" b="0" i="1" dirty="0" smtClean="0">
                        <a:latin typeface="Cambria Math" panose="02040503050406030204" pitchFamily="18" charset="0"/>
                      </a:rPr>
                      <m:t>∈{1,…,</m:t>
                    </m:r>
                    <m:r>
                      <a:rPr lang="en-US" sz="2000" b="0" i="1" dirty="0" smtClean="0">
                        <a:latin typeface="Cambria Math" panose="02040503050406030204" pitchFamily="18" charset="0"/>
                      </a:rPr>
                      <m:t>𝑀</m:t>
                    </m:r>
                    <m:r>
                      <a:rPr lang="en-US" sz="2000" b="0" i="1" dirty="0" smtClean="0">
                        <a:latin typeface="Cambria Math" panose="02040503050406030204" pitchFamily="18" charset="0"/>
                      </a:rPr>
                      <m:t>}</m:t>
                    </m:r>
                  </m:oMath>
                </a14:m>
                <a:r>
                  <a:rPr lang="en-US" sz="2000" dirty="0">
                    <a:latin typeface="CMSS10"/>
                  </a:rPr>
                  <a:t> will </a:t>
                </a:r>
                <a:r>
                  <a:rPr lang="en-US" sz="2000" dirty="0">
                    <a:latin typeface="CMSSI10"/>
                  </a:rPr>
                  <a:t>ever </a:t>
                </a:r>
                <a:r>
                  <a:rPr lang="en-US" sz="2000" dirty="0">
                    <a:latin typeface="CMSS10"/>
                  </a:rPr>
                  <a:t>occur in individual </a:t>
                </a:r>
                <a14:m>
                  <m:oMath xmlns:m="http://schemas.openxmlformats.org/officeDocument/2006/math">
                    <m:r>
                      <a:rPr lang="en-US" sz="2000" i="1" dirty="0" smtClean="0">
                        <a:latin typeface="Cambria Math" panose="02040503050406030204" pitchFamily="18" charset="0"/>
                      </a:rPr>
                      <m:t>𝑖</m:t>
                    </m:r>
                  </m:oMath>
                </a14:m>
                <a:r>
                  <a:rPr lang="en-US" sz="2000" dirty="0">
                    <a:latin typeface="CMSS10"/>
                  </a:rPr>
                  <a:t>.</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latin typeface="CMSS10"/>
                  </a:rPr>
                  <a:t>We use a binary stochastic neural network layer to model the occurrence of many potentially interrelated events and their effects on:</a:t>
                </a:r>
              </a:p>
              <a:p>
                <a:pPr marL="914400" lvl="1" indent="-457200">
                  <a:buFont typeface="+mj-lt"/>
                  <a:buAutoNum type="alphaLcParenR"/>
                </a:pPr>
                <a:r>
                  <a:rPr lang="en-US" sz="2000" dirty="0">
                    <a:latin typeface="CMSS10"/>
                  </a:rPr>
                  <a:t>the timing of other events</a:t>
                </a:r>
              </a:p>
              <a:p>
                <a:pPr marL="914400" lvl="1" indent="-457200">
                  <a:buFont typeface="+mj-lt"/>
                  <a:buAutoNum type="alphaLcParenR"/>
                </a:pPr>
                <a:r>
                  <a:rPr lang="en-US" sz="2000" dirty="0">
                    <a:latin typeface="CMSS10"/>
                  </a:rPr>
                  <a:t>(potentially) censoring times (e.g. length of follow-up)</a:t>
                </a:r>
              </a:p>
              <a:p>
                <a:pPr marL="285750" indent="-28575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latin typeface="CMSS10"/>
                  </a:rPr>
                  <a:t>Supposing </a:t>
                </a:r>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𝑗</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r>
                      <m:rPr>
                        <m:sty m:val="p"/>
                      </m:rPr>
                      <a:rPr lang="en-US" sz="2000" b="0" i="0" smtClean="0">
                        <a:latin typeface="Cambria Math" panose="02040503050406030204" pitchFamily="18" charset="0"/>
                      </a:rPr>
                      <m:t>Bern</m:t>
                    </m:r>
                    <m:r>
                      <a:rPr lang="en-US" sz="2000" b="0" i="1" smtClean="0">
                        <a:latin typeface="Cambria Math" panose="02040503050406030204" pitchFamily="18" charset="0"/>
                      </a:rPr>
                      <m:t>(</m:t>
                    </m:r>
                    <m:r>
                      <a:rPr lang="en-US" sz="2000" b="0" i="1" smtClean="0">
                        <a:latin typeface="Cambria Math" panose="02040503050406030204" pitchFamily="18" charset="0"/>
                      </a:rPr>
                      <m:t>𝜎</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h</m:t>
                            </m:r>
                          </m:e>
                          <m:sub>
                            <m:r>
                              <a:rPr lang="en-US" sz="2000" b="0" i="1" smtClean="0">
                                <a:latin typeface="Cambria Math" panose="02040503050406030204" pitchFamily="18" charset="0"/>
                              </a:rPr>
                              <m:t>𝜙</m:t>
                            </m:r>
                          </m:sub>
                        </m:sSub>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e>
                        </m:d>
                      </m:e>
                    </m:d>
                    <m:r>
                      <a:rPr lang="en-US" sz="2000" b="0" i="1" smtClean="0">
                        <a:latin typeface="Cambria Math" panose="02040503050406030204" pitchFamily="18" charset="0"/>
                      </a:rPr>
                      <m:t>)</m:t>
                    </m:r>
                  </m:oMath>
                </a14:m>
                <a:r>
                  <a:rPr lang="en-US" sz="2000" dirty="0">
                    <a:latin typeface="CMSS10"/>
                  </a:rPr>
                  <a:t>, where </a:t>
                </a:r>
                <a14:m>
                  <m:oMath xmlns:m="http://schemas.openxmlformats.org/officeDocument/2006/math">
                    <m:r>
                      <a:rPr lang="el-GR" sz="2000" i="1" dirty="0" smtClean="0">
                        <a:latin typeface="Cambria Math" panose="02040503050406030204" pitchFamily="18" charset="0"/>
                      </a:rPr>
                      <m:t>𝜎</m:t>
                    </m:r>
                    <m:r>
                      <a:rPr lang="el-GR" sz="2000" i="1" dirty="0" smtClean="0">
                        <a:latin typeface="Cambria Math" panose="02040503050406030204" pitchFamily="18" charset="0"/>
                      </a:rPr>
                      <m:t>(·)</m:t>
                    </m:r>
                  </m:oMath>
                </a14:m>
                <a:r>
                  <a:rPr lang="el-GR" sz="2000" dirty="0">
                    <a:latin typeface="CMSS10"/>
                  </a:rPr>
                  <a:t> </a:t>
                </a:r>
                <a:r>
                  <a:rPr lang="en-US" sz="2000" dirty="0">
                    <a:latin typeface="CMSS10"/>
                  </a:rPr>
                  <a:t>is the logistic function and </a:t>
                </a:r>
                <a14:m>
                  <m:oMath xmlns:m="http://schemas.openxmlformats.org/officeDocument/2006/math">
                    <m:sSub>
                      <m:sSubPr>
                        <m:ctrlPr>
                          <a:rPr lang="en-US" sz="2000" i="1" dirty="0" smtClean="0">
                            <a:latin typeface="Cambria Math" panose="02040503050406030204" pitchFamily="18" charset="0"/>
                          </a:rPr>
                        </m:ctrlPr>
                      </m:sSubPr>
                      <m:e>
                        <m:r>
                          <a:rPr lang="en-US" sz="2000" b="0" i="1" dirty="0" smtClean="0">
                            <a:latin typeface="Cambria Math" panose="02040503050406030204" pitchFamily="18" charset="0"/>
                          </a:rPr>
                          <m:t>h</m:t>
                        </m:r>
                      </m:e>
                      <m:sub>
                        <m:r>
                          <a:rPr lang="en-US" sz="2000" b="0" i="1" dirty="0" smtClean="0">
                            <a:latin typeface="Cambria Math" panose="02040503050406030204" pitchFamily="18" charset="0"/>
                          </a:rPr>
                          <m:t>𝜙</m:t>
                        </m:r>
                      </m:sub>
                    </m:sSub>
                    <m:d>
                      <m:dPr>
                        <m:ctrlPr>
                          <a:rPr lang="el-GR" sz="2000" i="1" dirty="0" smtClean="0">
                            <a:latin typeface="Cambria Math" panose="02040503050406030204" pitchFamily="18" charset="0"/>
                          </a:rPr>
                        </m:ctrlPr>
                      </m:dPr>
                      <m:e>
                        <m:r>
                          <a:rPr lang="el-GR" sz="2000" i="1" dirty="0">
                            <a:latin typeface="Cambria Math" panose="02040503050406030204" pitchFamily="18" charset="0"/>
                          </a:rPr>
                          <m:t>·</m:t>
                        </m:r>
                      </m:e>
                    </m:d>
                    <m:r>
                      <a:rPr lang="el-GR" sz="2000" i="1" dirty="0">
                        <a:latin typeface="Cambria Math" panose="02040503050406030204" pitchFamily="18" charset="0"/>
                      </a:rPr>
                      <m:t>:</m:t>
                    </m:r>
                    <m:sSup>
                      <m:sSupPr>
                        <m:ctrlPr>
                          <a:rPr lang="el-GR" sz="2000" i="1" dirty="0" smtClean="0">
                            <a:latin typeface="Cambria Math" panose="02040503050406030204" pitchFamily="18" charset="0"/>
                          </a:rPr>
                        </m:ctrlPr>
                      </m:sSupPr>
                      <m:e>
                        <m:r>
                          <a:rPr lang="el-GR" sz="2000" i="1" dirty="0" smtClean="0">
                            <a:latin typeface="Cambria Math" panose="02040503050406030204" pitchFamily="18" charset="0"/>
                            <a:ea typeface="Cambria Math" panose="02040503050406030204" pitchFamily="18" charset="0"/>
                          </a:rPr>
                          <m:t>ℝ</m:t>
                        </m:r>
                      </m:e>
                      <m:sup>
                        <m:r>
                          <a:rPr lang="en-US" sz="2000" b="0" i="1" dirty="0" smtClean="0">
                            <a:latin typeface="Cambria Math" panose="02040503050406030204" pitchFamily="18" charset="0"/>
                          </a:rPr>
                          <m:t>𝑑</m:t>
                        </m:r>
                      </m:sup>
                    </m:sSup>
                    <m:r>
                      <a:rPr lang="en-US" sz="2000" b="0" i="1" dirty="0" smtClean="0">
                        <a:latin typeface="Cambria Math" panose="02040503050406030204" pitchFamily="18" charset="0"/>
                      </a:rPr>
                      <m:t>→</m:t>
                    </m:r>
                    <m:r>
                      <a:rPr lang="el-GR" sz="2000" i="1" dirty="0" smtClean="0">
                        <a:latin typeface="Cambria Math" panose="02040503050406030204" pitchFamily="18" charset="0"/>
                        <a:ea typeface="Cambria Math" panose="02040503050406030204" pitchFamily="18" charset="0"/>
                      </a:rPr>
                      <m:t>ℝ</m:t>
                    </m:r>
                  </m:oMath>
                </a14:m>
                <a:r>
                  <a:rPr lang="en-US" sz="2000" dirty="0">
                    <a:latin typeface="CMSS10"/>
                  </a:rPr>
                  <a:t> has parameters </a:t>
                </a:r>
                <a14:m>
                  <m:oMath xmlns:m="http://schemas.openxmlformats.org/officeDocument/2006/math">
                    <m:r>
                      <a:rPr lang="en-US" sz="2000" b="0" i="1" smtClean="0">
                        <a:latin typeface="Cambria Math" panose="02040503050406030204" pitchFamily="18" charset="0"/>
                      </a:rPr>
                      <m:t>𝜙</m:t>
                    </m:r>
                  </m:oMath>
                </a14:m>
                <a:r>
                  <a:rPr lang="el-GR" sz="2000" dirty="0">
                    <a:latin typeface="CMSS10"/>
                  </a:rPr>
                  <a:t>, </a:t>
                </a:r>
                <a:r>
                  <a:rPr lang="en-US" sz="2000" dirty="0">
                    <a:latin typeface="CMSS10"/>
                  </a:rPr>
                  <a:t>we can maximize a lower bound on the expected log-likelihood over </a:t>
                </a:r>
                <a14:m>
                  <m:oMath xmlns:m="http://schemas.openxmlformats.org/officeDocument/2006/math">
                    <m:sSub>
                      <m:sSubPr>
                        <m:ctrlPr>
                          <a:rPr lang="en-US" sz="2000"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0" i="1" smtClean="0">
                            <a:latin typeface="Cambria Math" panose="02040503050406030204" pitchFamily="18" charset="0"/>
                          </a:rPr>
                          <m:t>𝑖</m:t>
                        </m:r>
                      </m:sub>
                    </m:sSub>
                  </m:oMath>
                </a14:m>
                <a:r>
                  <a:rPr lang="en-US" sz="2000" dirty="0"/>
                  <a:t>:</a:t>
                </a:r>
              </a:p>
              <a:p>
                <a:endParaRPr lang="en-US" sz="2000" dirty="0"/>
              </a:p>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i="0" smtClean="0">
                              <a:latin typeface="Cambria Math" panose="02040503050406030204" pitchFamily="18" charset="0"/>
                            </a:rPr>
                            <m:t>log</m:t>
                          </m:r>
                        </m:fName>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𝜃</m:t>
                              </m:r>
                              <m:r>
                                <a:rPr lang="en-US" sz="2000" b="0" i="1" smtClean="0">
                                  <a:latin typeface="Cambria Math" panose="02040503050406030204" pitchFamily="18" charset="0"/>
                                </a:rPr>
                                <m:t>,</m:t>
                              </m:r>
                              <m:r>
                                <a:rPr lang="en-US" sz="2000" b="0" i="1" smtClean="0">
                                  <a:latin typeface="Cambria Math" panose="02040503050406030204" pitchFamily="18" charset="0"/>
                                </a:rPr>
                                <m:t>𝜙</m:t>
                              </m:r>
                            </m:sub>
                          </m:sSub>
                        </m:e>
                      </m:func>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𝐷</m:t>
                          </m:r>
                        </m:e>
                      </m:d>
                      <m:r>
                        <a:rPr lang="en-US" sz="2000" b="0" i="1" smtClean="0">
                          <a:latin typeface="Cambria Math" panose="02040503050406030204" pitchFamily="18" charset="0"/>
                        </a:rPr>
                        <m:t>≥</m:t>
                      </m:r>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𝑖</m:t>
                          </m:r>
                          <m:r>
                            <a:rPr lang="en-US" sz="2000" b="0" i="1" smtClean="0">
                              <a:latin typeface="Cambria Math" panose="02040503050406030204" pitchFamily="18" charset="0"/>
                            </a:rPr>
                            <m:t>=1</m:t>
                          </m:r>
                        </m:sub>
                        <m:sup>
                          <m:r>
                            <a:rPr lang="en-US" sz="2000" b="0" i="1" smtClean="0">
                              <a:latin typeface="Cambria Math" panose="02040503050406030204" pitchFamily="18" charset="0"/>
                            </a:rPr>
                            <m:t>𝑁</m:t>
                          </m:r>
                        </m:sup>
                        <m:e>
                          <m:nary>
                            <m:naryPr>
                              <m:chr m:val="∑"/>
                              <m:ctrlPr>
                                <a:rPr lang="en-US" sz="2000" b="0" i="1" smtClean="0">
                                  <a:latin typeface="Cambria Math" panose="02040503050406030204" pitchFamily="18" charset="0"/>
                                </a:rPr>
                              </m:ctrlPr>
                            </m:naryPr>
                            <m:sub>
                              <m:r>
                                <m:rPr>
                                  <m:brk m:alnAt="23"/>
                                </m:rPr>
                                <a:rPr lang="en-US" sz="2000" b="0" i="1" smtClean="0">
                                  <a:latin typeface="Cambria Math" panose="02040503050406030204" pitchFamily="18" charset="0"/>
                                </a:rPr>
                                <m:t>𝑗</m:t>
                              </m:r>
                              <m:r>
                                <a:rPr lang="en-US" sz="2000" b="0" i="1" smtClean="0">
                                  <a:latin typeface="Cambria Math" panose="02040503050406030204" pitchFamily="18" charset="0"/>
                                </a:rPr>
                                <m:t>=1</m:t>
                              </m:r>
                            </m:sub>
                            <m:sup>
                              <m:r>
                                <a:rPr lang="en-US" sz="2000" b="0" i="1" smtClean="0">
                                  <a:latin typeface="Cambria Math" panose="02040503050406030204" pitchFamily="18" charset="0"/>
                                </a:rPr>
                                <m:t>𝑀</m:t>
                              </m:r>
                            </m:sup>
                            <m:e>
                              <m:sSub>
                                <m:sSubPr>
                                  <m:ctrlPr>
                                    <a:rPr lang="en-US" sz="2000" b="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𝒄</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𝜙</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𝒄</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1" i="1" smtClean="0">
                                          <a:latin typeface="Cambria Math" panose="02040503050406030204" pitchFamily="18" charset="0"/>
                                          <a:ea typeface="Cambria Math" panose="02040503050406030204" pitchFamily="18" charset="0"/>
                                        </a:rPr>
                                        <m:t>𝒙</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ub>
                              </m:sSub>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log</m:t>
                                  </m:r>
                                </m:fName>
                                <m:e>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𝑝</m:t>
                                      </m:r>
                                    </m:e>
                                    <m:sub>
                                      <m:r>
                                        <a:rPr lang="en-US" sz="2000" b="0" i="1" smtClean="0">
                                          <a:latin typeface="Cambria Math" panose="02040503050406030204" pitchFamily="18" charset="0"/>
                                          <a:ea typeface="Cambria Math" panose="02040503050406030204" pitchFamily="18" charset="0"/>
                                        </a:rPr>
                                        <m:t>𝜃</m:t>
                                      </m:r>
                                    </m:sub>
                                  </m:sSub>
                                  <m:r>
                                    <a:rPr lang="en-US" sz="2000" i="1">
                                      <a:latin typeface="Cambria Math" panose="02040503050406030204" pitchFamily="18" charset="0"/>
                                      <a:ea typeface="Cambria Math" panose="02040503050406030204" pitchFamily="18" charset="0"/>
                                    </a:rPr>
                                    <m:t>(</m:t>
                                  </m:r>
                                  <m:sSubSup>
                                    <m:sSubSupPr>
                                      <m:ctrlPr>
                                        <a:rPr lang="en-US" sz="200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𝑗</m:t>
                                      </m:r>
                                    </m:sup>
                                  </m:sSubSup>
                                  <m:r>
                                    <a:rPr lang="en-US" sz="2000" b="0" i="1" smtClean="0">
                                      <a:latin typeface="Cambria Math" panose="02040503050406030204" pitchFamily="18" charset="0"/>
                                      <a:ea typeface="Cambria Math" panose="02040503050406030204" pitchFamily="18" charset="0"/>
                                    </a:rPr>
                                    <m:t>,</m:t>
                                  </m:r>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𝑠</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𝑗</m:t>
                                      </m:r>
                                    </m:sup>
                                  </m:sSubSup>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𝒄</m:t>
                                      </m:r>
                                    </m:e>
                                    <m:sub>
                                      <m:r>
                                        <a:rPr lang="en-US" sz="2000" i="1">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𝒙</m:t>
                                      </m:r>
                                    </m:e>
                                    <m:sub>
                                      <m:r>
                                        <a:rPr lang="en-US" sz="2000" i="1">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ea typeface="Cambria Math" panose="02040503050406030204" pitchFamily="18" charset="0"/>
                                    </a:rPr>
                                    <m:t>)</m:t>
                                  </m:r>
                                </m:e>
                              </m:func>
                            </m:e>
                          </m:nary>
                        </m:e>
                      </m:nary>
                    </m:oMath>
                  </m:oMathPara>
                </a14:m>
                <a:endParaRPr lang="en-US" sz="2000" dirty="0"/>
              </a:p>
              <a:p>
                <a:endParaRPr lang="en-US" sz="2000" dirty="0"/>
              </a:p>
              <a:p>
                <a:pPr marL="342900" indent="-342900">
                  <a:buFont typeface="Arial" panose="020B0604020202020204" pitchFamily="34" charset="0"/>
                  <a:buChar char="•"/>
                </a:pPr>
                <a:r>
                  <a:rPr lang="en-US" sz="2000" dirty="0">
                    <a:latin typeface="CMSS10"/>
                  </a:rPr>
                  <a:t>In the above,						       , where </a:t>
                </a:r>
                <a14:m>
                  <m:oMath xmlns:m="http://schemas.openxmlformats.org/officeDocument/2006/math">
                    <m:r>
                      <a:rPr lang="en-US" sz="2000" b="0" i="1" smtClean="0">
                        <a:latin typeface="Cambria Math" panose="02040503050406030204" pitchFamily="18" charset="0"/>
                      </a:rPr>
                      <m:t>𝜖</m:t>
                    </m:r>
                  </m:oMath>
                </a14:m>
                <a:r>
                  <a:rPr lang="en-US" sz="2000" dirty="0">
                    <a:latin typeface="CMSS10"/>
                  </a:rPr>
                  <a:t> is a small, tunable parameter penalizing incorrect prediction of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=0</m:t>
                    </m:r>
                  </m:oMath>
                </a14:m>
                <a:r>
                  <a:rPr lang="en-US" sz="2000" dirty="0">
                    <a:latin typeface="CMSSI10"/>
                  </a:rPr>
                  <a:t> when </a:t>
                </a:r>
                <a14:m>
                  <m:oMath xmlns:m="http://schemas.openxmlformats.org/officeDocument/2006/math">
                    <m:sSub>
                      <m:sSubPr>
                        <m:ctrlPr>
                          <a:rPr lang="en-US" sz="2000" i="1">
                            <a:latin typeface="Cambria Math" panose="02040503050406030204" pitchFamily="18" charset="0"/>
                          </a:rPr>
                        </m:ctrlPr>
                      </m:sSubPr>
                      <m:e>
                        <m:r>
                          <a:rPr lang="en-US" sz="2000" b="0" i="1" smtClean="0">
                            <a:latin typeface="Cambria Math" panose="02040503050406030204" pitchFamily="18" charset="0"/>
                          </a:rPr>
                          <m:t>𝑠</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b="0" i="1" smtClean="0">
                        <a:latin typeface="Cambria Math" panose="02040503050406030204" pitchFamily="18" charset="0"/>
                      </a:rPr>
                      <m:t>1</m:t>
                    </m:r>
                  </m:oMath>
                </a14:m>
                <a:r>
                  <a:rPr lang="en-US" sz="2000" dirty="0">
                    <a:latin typeface="CMSSI10"/>
                  </a:rPr>
                  <a:t>.</a:t>
                </a:r>
                <a:endParaRPr lang="en-US" sz="2000" dirty="0">
                  <a:effectLst/>
                </a:endParaRPr>
              </a:p>
            </p:txBody>
          </p:sp>
        </mc:Choice>
        <mc:Fallback xmlns="">
          <p:sp>
            <p:nvSpPr>
              <p:cNvPr id="4" name="Rectangle 3">
                <a:extLst>
                  <a:ext uri="{FF2B5EF4-FFF2-40B4-BE49-F238E27FC236}">
                    <a16:creationId xmlns:a16="http://schemas.microsoft.com/office/drawing/2014/main" id="{8BBF7B3D-33AA-834B-8165-B8067A4CB8F0}"/>
                  </a:ext>
                </a:extLst>
              </p:cNvPr>
              <p:cNvSpPr>
                <a:spLocks noRot="1" noChangeAspect="1" noMove="1" noResize="1" noEditPoints="1" noAdjustHandles="1" noChangeArrowheads="1" noChangeShapeType="1" noTextEdit="1"/>
              </p:cNvSpPr>
              <p:nvPr/>
            </p:nvSpPr>
            <p:spPr>
              <a:xfrm>
                <a:off x="221673" y="1260764"/>
                <a:ext cx="11790217" cy="5528245"/>
              </a:xfrm>
              <a:prstGeom prst="rect">
                <a:avLst/>
              </a:prstGeom>
              <a:blipFill>
                <a:blip r:embed="rId3"/>
                <a:stretch>
                  <a:fillRect l="-323" r="-430" b="-869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2B3FB2F-93E1-E241-8A64-9387F08A0D5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50472" y="6035916"/>
            <a:ext cx="5029200" cy="369865"/>
          </a:xfrm>
          <a:prstGeom prst="rect">
            <a:avLst/>
          </a:prstGeom>
        </p:spPr>
      </p:pic>
    </p:spTree>
    <p:extLst>
      <p:ext uri="{BB962C8B-B14F-4D97-AF65-F5344CB8AC3E}">
        <p14:creationId xmlns:p14="http://schemas.microsoft.com/office/powerpoint/2010/main" val="1780706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6E4B-1B04-A143-A55D-08C7D43EF16E}"/>
              </a:ext>
            </a:extLst>
          </p:cNvPr>
          <p:cNvSpPr>
            <a:spLocks noGrp="1"/>
          </p:cNvSpPr>
          <p:nvPr>
            <p:ph type="title"/>
          </p:nvPr>
        </p:nvSpPr>
        <p:spPr>
          <a:xfrm>
            <a:off x="838200" y="365125"/>
            <a:ext cx="10647218" cy="978765"/>
          </a:xfrm>
        </p:spPr>
        <p:txBody>
          <a:bodyPr>
            <a:normAutofit/>
          </a:bodyPr>
          <a:lstStyle/>
          <a:p>
            <a:r>
              <a:rPr lang="en-US" dirty="0"/>
              <a:t>Results: It works with fake data!</a:t>
            </a:r>
          </a:p>
        </p:txBody>
      </p:sp>
      <p:pic>
        <p:nvPicPr>
          <p:cNvPr id="5" name="Picture 4">
            <a:extLst>
              <a:ext uri="{FF2B5EF4-FFF2-40B4-BE49-F238E27FC236}">
                <a16:creationId xmlns:a16="http://schemas.microsoft.com/office/drawing/2014/main" id="{ECDB0E71-FB43-5F45-916A-6B2206C1280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77736" y="1369868"/>
            <a:ext cx="8236528" cy="4118264"/>
          </a:xfrm>
          <a:prstGeom prst="rect">
            <a:avLst/>
          </a:prstGeom>
        </p:spPr>
      </p:pic>
      <p:sp>
        <p:nvSpPr>
          <p:cNvPr id="3" name="Rectangle 2">
            <a:extLst>
              <a:ext uri="{FF2B5EF4-FFF2-40B4-BE49-F238E27FC236}">
                <a16:creationId xmlns:a16="http://schemas.microsoft.com/office/drawing/2014/main" id="{2BACC180-E0B7-9743-AD67-8993974711CA}"/>
              </a:ext>
            </a:extLst>
          </p:cNvPr>
          <p:cNvSpPr/>
          <p:nvPr/>
        </p:nvSpPr>
        <p:spPr>
          <a:xfrm>
            <a:off x="675409" y="5669110"/>
            <a:ext cx="10841182" cy="923330"/>
          </a:xfrm>
          <a:prstGeom prst="rect">
            <a:avLst/>
          </a:prstGeom>
        </p:spPr>
        <p:txBody>
          <a:bodyPr wrap="square">
            <a:spAutoFit/>
          </a:bodyPr>
          <a:lstStyle/>
          <a:p>
            <a:r>
              <a:rPr lang="en-US" b="1" dirty="0">
                <a:latin typeface="CMSS9"/>
              </a:rPr>
              <a:t>Figure</a:t>
            </a:r>
            <a:r>
              <a:rPr lang="en-US" dirty="0">
                <a:latin typeface="CMSS9"/>
              </a:rPr>
              <a:t>: Prediction of event occurrence on two synthetic datasets. When no censoring is present, a binary classifier predicts event occurrence perfectly (left). When censoring is present, our model (middle left) predicts event occurrence more effectively than the standard event time model (middle right) and binary classifier (right). </a:t>
            </a:r>
            <a:endParaRPr lang="en-US" dirty="0">
              <a:effectLst/>
            </a:endParaRPr>
          </a:p>
        </p:txBody>
      </p:sp>
    </p:spTree>
    <p:extLst>
      <p:ext uri="{BB962C8B-B14F-4D97-AF65-F5344CB8AC3E}">
        <p14:creationId xmlns:p14="http://schemas.microsoft.com/office/powerpoint/2010/main" val="2599905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2624" y="1447880"/>
            <a:ext cx="4643252" cy="1263006"/>
          </a:xfrm>
          <a:prstGeom prst="rect">
            <a:avLst/>
          </a:prstGeom>
        </p:spPr>
      </p:pic>
      <p:graphicFrame>
        <p:nvGraphicFramePr>
          <p:cNvPr id="8" name="Table 7"/>
          <p:cNvGraphicFramePr>
            <a:graphicFrameLocks noGrp="1"/>
          </p:cNvGraphicFramePr>
          <p:nvPr/>
        </p:nvGraphicFramePr>
        <p:xfrm>
          <a:off x="298585" y="228918"/>
          <a:ext cx="6585540" cy="8548775"/>
        </p:xfrm>
        <a:graphic>
          <a:graphicData uri="http://schemas.openxmlformats.org/drawingml/2006/table">
            <a:tbl>
              <a:tblPr>
                <a:tableStyleId>{793D81CF-94F2-401A-BA57-92F5A7B2D0C5}</a:tableStyleId>
              </a:tblPr>
              <a:tblGrid>
                <a:gridCol w="3279502">
                  <a:extLst>
                    <a:ext uri="{9D8B030D-6E8A-4147-A177-3AD203B41FA5}">
                      <a16:colId xmlns:a16="http://schemas.microsoft.com/office/drawing/2014/main" val="3802620890"/>
                    </a:ext>
                  </a:extLst>
                </a:gridCol>
                <a:gridCol w="1741336">
                  <a:extLst>
                    <a:ext uri="{9D8B030D-6E8A-4147-A177-3AD203B41FA5}">
                      <a16:colId xmlns:a16="http://schemas.microsoft.com/office/drawing/2014/main" val="2305080270"/>
                    </a:ext>
                  </a:extLst>
                </a:gridCol>
                <a:gridCol w="1564702">
                  <a:extLst>
                    <a:ext uri="{9D8B030D-6E8A-4147-A177-3AD203B41FA5}">
                      <a16:colId xmlns:a16="http://schemas.microsoft.com/office/drawing/2014/main" val="3893856217"/>
                    </a:ext>
                  </a:extLst>
                </a:gridCol>
              </a:tblGrid>
              <a:tr h="341951">
                <a:tc>
                  <a:txBody>
                    <a:bodyPr/>
                    <a:lstStyle/>
                    <a:p>
                      <a:pPr algn="l" fontAlgn="ctr"/>
                      <a:r>
                        <a:rPr lang="en-US" sz="1050" b="1" u="none" strike="noStrike" dirty="0">
                          <a:effectLst/>
                        </a:rPr>
                        <a:t>Perinatal and Neonatal Factors (# studies)</a:t>
                      </a:r>
                      <a:endParaRPr lang="en-US" sz="1050" b="1" i="0" u="none" strike="noStrike" dirty="0">
                        <a:solidFill>
                          <a:srgbClr val="6B6B6B"/>
                        </a:solidFill>
                        <a:effectLst/>
                        <a:latin typeface="Inherit"/>
                      </a:endParaRPr>
                    </a:p>
                  </a:txBody>
                  <a:tcPr marR="6671" marT="6671" marB="0" anchor="ctr"/>
                </a:tc>
                <a:tc>
                  <a:txBody>
                    <a:bodyPr/>
                    <a:lstStyle/>
                    <a:p>
                      <a:pPr algn="ctr" fontAlgn="ctr"/>
                      <a:r>
                        <a:rPr lang="en-US" sz="1100" u="sng" strike="noStrike" dirty="0">
                          <a:effectLst/>
                          <a:hlinkClick r:id="rId3"/>
                        </a:rPr>
                        <a:t>Results Across Studies</a:t>
                      </a:r>
                      <a:endParaRPr lang="en-US" sz="1100" b="0" i="0" u="sng" strike="noStrike" dirty="0">
                        <a:solidFill>
                          <a:srgbClr val="0563C1"/>
                        </a:solidFill>
                        <a:effectLst/>
                        <a:latin typeface="Calibri" panose="020F0502020204030204" pitchFamily="34" charset="0"/>
                      </a:endParaRPr>
                    </a:p>
                  </a:txBody>
                  <a:tcPr marR="6671" marT="6671" marB="0" anchor="ctr"/>
                </a:tc>
                <a:tc>
                  <a:txBody>
                    <a:bodyPr/>
                    <a:lstStyle/>
                    <a:p>
                      <a:pPr algn="ctr" fontAlgn="ctr"/>
                      <a:r>
                        <a:rPr lang="en-US" sz="1100" u="sng" strike="noStrike" dirty="0">
                          <a:effectLst/>
                          <a:hlinkClick r:id="rId4"/>
                        </a:rPr>
                        <a:t>Summary Effect Estimate (95% CI)</a:t>
                      </a:r>
                      <a:endParaRPr lang="en-US" sz="1100" b="0" i="0" u="sng" strike="noStrike" dirty="0">
                        <a:solidFill>
                          <a:srgbClr val="0563C1"/>
                        </a:solidFill>
                        <a:effectLst/>
                        <a:latin typeface="Calibri" panose="020F0502020204030204" pitchFamily="34" charset="0"/>
                      </a:endParaRPr>
                    </a:p>
                  </a:txBody>
                  <a:tcPr marR="6671" marT="6671" marB="0" anchor="ctr"/>
                </a:tc>
                <a:extLst>
                  <a:ext uri="{0D108BD9-81ED-4DB2-BD59-A6C34878D82A}">
                    <a16:rowId xmlns:a16="http://schemas.microsoft.com/office/drawing/2014/main" val="966519844"/>
                  </a:ext>
                </a:extLst>
              </a:tr>
              <a:tr h="341951">
                <a:tc>
                  <a:txBody>
                    <a:bodyPr/>
                    <a:lstStyle/>
                    <a:p>
                      <a:pPr algn="l" fontAlgn="ctr"/>
                      <a:r>
                        <a:rPr lang="en-US" sz="1050" b="1" u="none" strike="noStrike" dirty="0">
                          <a:effectLst/>
                        </a:rPr>
                        <a:t>Presentation</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68992490"/>
                  </a:ext>
                </a:extLst>
              </a:tr>
              <a:tr h="341951">
                <a:tc>
                  <a:txBody>
                    <a:bodyPr/>
                    <a:lstStyle/>
                    <a:p>
                      <a:pPr algn="l" fontAlgn="ctr"/>
                      <a:r>
                        <a:rPr lang="en-US" sz="1050" u="none" strike="noStrike" dirty="0">
                          <a:effectLst/>
                        </a:rPr>
                        <a:t>Abnormal presentation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10−, 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1.44 (1.07–1.94)</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92861645"/>
                  </a:ext>
                </a:extLst>
              </a:tr>
              <a:tr h="341951">
                <a:tc>
                  <a:txBody>
                    <a:bodyPr/>
                    <a:lstStyle/>
                    <a:p>
                      <a:pPr algn="l" fontAlgn="ctr"/>
                      <a:r>
                        <a:rPr lang="en-US" sz="1050" u="none" strike="noStrike" dirty="0">
                          <a:effectLst/>
                        </a:rPr>
                        <a:t>Breech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1.81 (1.21–2.71)</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046812241"/>
                  </a:ext>
                </a:extLst>
              </a:tr>
              <a:tr h="341951">
                <a:tc>
                  <a:txBody>
                    <a:bodyPr/>
                    <a:lstStyle/>
                    <a:p>
                      <a:pPr algn="l" fontAlgn="ctr"/>
                      <a:r>
                        <a:rPr lang="en-US" sz="1050" b="1" u="none" strike="noStrike" dirty="0">
                          <a:effectLst/>
                        </a:rPr>
                        <a:t>Other perinatal factors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088937871"/>
                  </a:ext>
                </a:extLst>
              </a:tr>
              <a:tr h="341951">
                <a:tc>
                  <a:txBody>
                    <a:bodyPr/>
                    <a:lstStyle/>
                    <a:p>
                      <a:pPr algn="l" fontAlgn="ctr"/>
                      <a:r>
                        <a:rPr lang="en-US" sz="1050" u="none" strike="noStrike" dirty="0">
                          <a:effectLst/>
                        </a:rPr>
                        <a:t>Cord complications (14)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13−, 1↑</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1.50 (1.00–2.24)</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56510046"/>
                  </a:ext>
                </a:extLst>
              </a:tr>
              <a:tr h="341951">
                <a:tc>
                  <a:txBody>
                    <a:bodyPr/>
                    <a:lstStyle/>
                    <a:p>
                      <a:pPr algn="l" fontAlgn="ctr"/>
                      <a:r>
                        <a:rPr lang="en-US" sz="1050" u="none" strike="noStrike" dirty="0">
                          <a:effectLst/>
                        </a:rPr>
                        <a:t>Fetal distress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3−, 1↑</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1.52 (1.09–2.12)</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850505194"/>
                  </a:ext>
                </a:extLst>
              </a:tr>
              <a:tr h="341951">
                <a:tc>
                  <a:txBody>
                    <a:bodyPr/>
                    <a:lstStyle/>
                    <a:p>
                      <a:pPr algn="l" fontAlgn="ctr"/>
                      <a:r>
                        <a:rPr lang="en-US" sz="1050" u="none" strike="noStrike" dirty="0">
                          <a:effectLst/>
                        </a:rPr>
                        <a:t>Birth injury or trauma (6)</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6−</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4.90 (1.41–16.94)</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90412646"/>
                  </a:ext>
                </a:extLst>
              </a:tr>
              <a:tr h="341951">
                <a:tc>
                  <a:txBody>
                    <a:bodyPr/>
                    <a:lstStyle/>
                    <a:p>
                      <a:pPr algn="l" fontAlgn="ctr"/>
                      <a:r>
                        <a:rPr lang="en-US" sz="1050" u="none" strike="noStrike" dirty="0">
                          <a:effectLst/>
                        </a:rPr>
                        <a:t>Twins or multiple birth (10)</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7−, 3↑</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1.77 (1.23–2.55)</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75082691"/>
                  </a:ext>
                </a:extLst>
              </a:tr>
              <a:tr h="341951">
                <a:tc>
                  <a:txBody>
                    <a:bodyPr/>
                    <a:lstStyle/>
                    <a:p>
                      <a:pPr algn="l" fontAlgn="ctr"/>
                      <a:r>
                        <a:rPr lang="en-US" sz="1050" u="none" strike="noStrike" dirty="0">
                          <a:effectLst/>
                        </a:rPr>
                        <a:t>Maternal hemorrhage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2.39 (1.35–4.21)</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215506721"/>
                  </a:ext>
                </a:extLst>
              </a:tr>
              <a:tr h="341951">
                <a:tc>
                  <a:txBody>
                    <a:bodyPr/>
                    <a:lstStyle/>
                    <a:p>
                      <a:pPr algn="l" fontAlgn="ctr"/>
                      <a:r>
                        <a:rPr lang="en-US" sz="1050" b="1" u="none" strike="noStrike" dirty="0">
                          <a:effectLst/>
                        </a:rPr>
                        <a:t>Birth weight and size</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071694248"/>
                  </a:ext>
                </a:extLst>
              </a:tr>
              <a:tr h="341951">
                <a:tc>
                  <a:txBody>
                    <a:bodyPr/>
                    <a:lstStyle/>
                    <a:p>
                      <a:pPr algn="l" fontAlgn="ctr"/>
                      <a:r>
                        <a:rPr lang="en-US" sz="1050" u="none" strike="noStrike" dirty="0">
                          <a:effectLst/>
                        </a:rPr>
                        <a:t>Total birth weight (decreased)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12−, 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485140226"/>
                  </a:ext>
                </a:extLst>
              </a:tr>
              <a:tr h="341951">
                <a:tc>
                  <a:txBody>
                    <a:bodyPr/>
                    <a:lstStyle/>
                    <a:p>
                      <a:pPr algn="l" fontAlgn="ctr"/>
                      <a:r>
                        <a:rPr lang="en-US" sz="1050" u="none" strike="noStrike" dirty="0">
                          <a:effectLst/>
                        </a:rPr>
                        <a:t>Low birth weight (&lt;2500 g) (15)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8−, 7↑</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1.63 (1.19–2.33)</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92990124"/>
                  </a:ext>
                </a:extLst>
              </a:tr>
              <a:tr h="341951">
                <a:tc>
                  <a:txBody>
                    <a:bodyPr/>
                    <a:lstStyle/>
                    <a:p>
                      <a:pPr algn="l" fontAlgn="ctr"/>
                      <a:r>
                        <a:rPr lang="en-US" sz="1050" u="none" strike="noStrike" dirty="0">
                          <a:effectLst/>
                        </a:rPr>
                        <a:t>Small for gestational age (10)</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1.35 (1.14–1.61)</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14285098"/>
                  </a:ext>
                </a:extLst>
              </a:tr>
              <a:tr h="341951">
                <a:tc>
                  <a:txBody>
                    <a:bodyPr/>
                    <a:lstStyle/>
                    <a:p>
                      <a:pPr algn="l" fontAlgn="ctr"/>
                      <a:r>
                        <a:rPr lang="en-US" sz="1050" b="1" u="none" strike="noStrike" dirty="0">
                          <a:effectLst/>
                        </a:rPr>
                        <a:t>Clinical impression</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987028774"/>
                  </a:ext>
                </a:extLst>
              </a:tr>
              <a:tr h="341951">
                <a:tc>
                  <a:txBody>
                    <a:bodyPr/>
                    <a:lstStyle/>
                    <a:p>
                      <a:pPr algn="l" fontAlgn="ctr"/>
                      <a:r>
                        <a:rPr lang="en-US" sz="1050" u="none" strike="noStrike" dirty="0">
                          <a:effectLst/>
                        </a:rPr>
                        <a:t>Congenital malformation (11)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 7↑</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1.80 (1.42–2.82)</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178713446"/>
                  </a:ext>
                </a:extLst>
              </a:tr>
              <a:tr h="341951">
                <a:tc>
                  <a:txBody>
                    <a:bodyPr/>
                    <a:lstStyle/>
                    <a:p>
                      <a:pPr algn="l" fontAlgn="ctr"/>
                      <a:r>
                        <a:rPr lang="en-US" sz="1050" b="1" u="none" strike="noStrike" dirty="0">
                          <a:effectLst/>
                        </a:rPr>
                        <a:t>Apgar score</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a:effectLst/>
                        </a:rPr>
                        <a:t> </a:t>
                      </a:r>
                      <a:endParaRPr lang="en-US" sz="1050" b="0" i="0" u="none" strike="noStrike">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3441576987"/>
                  </a:ext>
                </a:extLst>
              </a:tr>
              <a:tr h="341951">
                <a:tc>
                  <a:txBody>
                    <a:bodyPr/>
                    <a:lstStyle/>
                    <a:p>
                      <a:pPr algn="l" fontAlgn="ctr"/>
                      <a:r>
                        <a:rPr lang="en-US" sz="1050" u="none" strike="noStrike" dirty="0">
                          <a:effectLst/>
                        </a:rPr>
                        <a:t>Low 5-minute Apgar score (8)</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6−, 2↑</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1.67 (1.24–2.26)</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816011913"/>
                  </a:ext>
                </a:extLst>
              </a:tr>
              <a:tr h="341951">
                <a:tc>
                  <a:txBody>
                    <a:bodyPr/>
                    <a:lstStyle/>
                    <a:p>
                      <a:pPr algn="l" fontAlgn="ctr"/>
                      <a:r>
                        <a:rPr lang="en-US" sz="1050" b="1" u="none" strike="noStrike" dirty="0">
                          <a:effectLst/>
                        </a:rPr>
                        <a:t>Neonatal Status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244132324"/>
                  </a:ext>
                </a:extLst>
              </a:tr>
              <a:tr h="341951">
                <a:tc>
                  <a:txBody>
                    <a:bodyPr/>
                    <a:lstStyle/>
                    <a:p>
                      <a:pPr algn="l" fontAlgn="ctr"/>
                      <a:r>
                        <a:rPr lang="en-US" sz="1050" u="none" strike="noStrike" dirty="0">
                          <a:effectLst/>
                        </a:rPr>
                        <a:t>Feeding difficulties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3.35 (1.33–8.40)</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172614220"/>
                  </a:ext>
                </a:extLst>
              </a:tr>
              <a:tr h="341951">
                <a:tc>
                  <a:txBody>
                    <a:bodyPr/>
                    <a:lstStyle/>
                    <a:p>
                      <a:pPr algn="l" fontAlgn="ctr"/>
                      <a:r>
                        <a:rPr lang="en-US" sz="1050" u="none" strike="noStrike" dirty="0">
                          <a:effectLst/>
                        </a:rPr>
                        <a:t>Meconium aspirated (3)</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2−,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7.34 (2.30–23.47)</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2558539372"/>
                  </a:ext>
                </a:extLst>
              </a:tr>
              <a:tr h="341951">
                <a:tc>
                  <a:txBody>
                    <a:bodyPr/>
                    <a:lstStyle/>
                    <a:p>
                      <a:pPr algn="l" fontAlgn="ctr"/>
                      <a:r>
                        <a:rPr lang="en-US" sz="1050" b="1" u="none" strike="noStrike" dirty="0">
                          <a:effectLst/>
                        </a:rPr>
                        <a:t>Neonatal medical conditions</a:t>
                      </a:r>
                      <a:endParaRPr lang="en-US" sz="1050" b="1"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736692421"/>
                  </a:ext>
                </a:extLst>
              </a:tr>
              <a:tr h="341951">
                <a:tc>
                  <a:txBody>
                    <a:bodyPr/>
                    <a:lstStyle/>
                    <a:p>
                      <a:pPr algn="l" fontAlgn="ctr"/>
                      <a:r>
                        <a:rPr lang="en-US" sz="1050" u="none" strike="noStrike" dirty="0">
                          <a:effectLst/>
                        </a:rPr>
                        <a:t>Anemia (4)</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7.87 (1.43–43.36)</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473104127"/>
                  </a:ext>
                </a:extLst>
              </a:tr>
              <a:tr h="341951">
                <a:tc>
                  <a:txBody>
                    <a:bodyPr/>
                    <a:lstStyle/>
                    <a:p>
                      <a:pPr algn="l" fontAlgn="ctr"/>
                      <a:r>
                        <a:rPr lang="en-US" sz="1050" u="none" strike="noStrike" dirty="0">
                          <a:effectLst/>
                        </a:rPr>
                        <a:t>ABO or Rh incompatible (5)</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4−, 1↑</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3.70 (1.90–7.23)</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1605438392"/>
                  </a:ext>
                </a:extLst>
              </a:tr>
              <a:tr h="341951">
                <a:tc>
                  <a:txBody>
                    <a:bodyPr/>
                    <a:lstStyle/>
                    <a:p>
                      <a:pPr algn="l" fontAlgn="ctr"/>
                      <a:r>
                        <a:rPr lang="en-US" sz="1050" u="none" strike="noStrike" dirty="0">
                          <a:effectLst/>
                        </a:rPr>
                        <a:t>Hyperbilirubinemia (6)</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 </a:t>
                      </a:r>
                      <a:endParaRPr lang="en-US" sz="1050" b="0" i="0" u="none" strike="noStrike" dirty="0">
                        <a:solidFill>
                          <a:srgbClr val="6B6B6B"/>
                        </a:solidFill>
                        <a:effectLst/>
                        <a:latin typeface="Courier New" panose="02070309020205020404" pitchFamily="49" charset="0"/>
                      </a:endParaRPr>
                    </a:p>
                  </a:txBody>
                  <a:tcPr marR="6671" marT="6671" marB="0" anchor="ctr"/>
                </a:tc>
                <a:tc>
                  <a:txBody>
                    <a:bodyPr/>
                    <a:lstStyle/>
                    <a:p>
                      <a:pPr algn="ctr" fontAlgn="ctr"/>
                      <a:r>
                        <a:rPr lang="en-US" sz="1050" u="none" strike="noStrike" dirty="0">
                          <a:effectLst/>
                        </a:rPr>
                        <a:t>1.87 (1.01–3.47)</a:t>
                      </a:r>
                      <a:endParaRPr lang="en-US" sz="1050" b="0" i="0" u="none" strike="noStrike" dirty="0">
                        <a:solidFill>
                          <a:srgbClr val="6B6B6B"/>
                        </a:solidFill>
                        <a:effectLst/>
                        <a:latin typeface="Courier New" panose="02070309020205020404" pitchFamily="49" charset="0"/>
                      </a:endParaRPr>
                    </a:p>
                  </a:txBody>
                  <a:tcPr marR="6671" marT="6671" marB="0" anchor="ctr"/>
                </a:tc>
                <a:extLst>
                  <a:ext uri="{0D108BD9-81ED-4DB2-BD59-A6C34878D82A}">
                    <a16:rowId xmlns:a16="http://schemas.microsoft.com/office/drawing/2014/main" val="759548801"/>
                  </a:ext>
                </a:extLst>
              </a:tr>
            </a:tbl>
          </a:graphicData>
        </a:graphic>
      </p:graphicFrame>
    </p:spTree>
    <p:extLst>
      <p:ext uri="{BB962C8B-B14F-4D97-AF65-F5344CB8AC3E}">
        <p14:creationId xmlns:p14="http://schemas.microsoft.com/office/powerpoint/2010/main" val="2114769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2C71D-89DA-CF45-8033-D8BD649BFC51}"/>
              </a:ext>
            </a:extLst>
          </p:cNvPr>
          <p:cNvSpPr>
            <a:spLocks noGrp="1"/>
          </p:cNvSpPr>
          <p:nvPr>
            <p:ph type="title"/>
          </p:nvPr>
        </p:nvSpPr>
        <p:spPr>
          <a:xfrm>
            <a:off x="838200" y="365126"/>
            <a:ext cx="10515600" cy="867930"/>
          </a:xfrm>
        </p:spPr>
        <p:txBody>
          <a:bodyPr/>
          <a:lstStyle/>
          <a:p>
            <a:r>
              <a:rPr lang="en-US" dirty="0"/>
              <a:t>Results: It works with real data!!!</a:t>
            </a:r>
          </a:p>
        </p:txBody>
      </p:sp>
      <p:pic>
        <p:nvPicPr>
          <p:cNvPr id="4" name="Picture 3">
            <a:extLst>
              <a:ext uri="{FF2B5EF4-FFF2-40B4-BE49-F238E27FC236}">
                <a16:creationId xmlns:a16="http://schemas.microsoft.com/office/drawing/2014/main" id="{F92AC9B9-4D69-9643-B578-5FB274AEE112}"/>
              </a:ext>
            </a:extLst>
          </p:cNvPr>
          <p:cNvPicPr>
            <a:picLocks noChangeAspect="1"/>
          </p:cNvPicPr>
          <p:nvPr/>
        </p:nvPicPr>
        <p:blipFill>
          <a:blip r:embed="rId3"/>
          <a:stretch>
            <a:fillRect/>
          </a:stretch>
        </p:blipFill>
        <p:spPr>
          <a:xfrm>
            <a:off x="1593272" y="1426935"/>
            <a:ext cx="9005454" cy="4502727"/>
          </a:xfrm>
          <a:prstGeom prst="rect">
            <a:avLst/>
          </a:prstGeom>
        </p:spPr>
      </p:pic>
      <p:sp>
        <p:nvSpPr>
          <p:cNvPr id="5" name="Rectangle 4">
            <a:extLst>
              <a:ext uri="{FF2B5EF4-FFF2-40B4-BE49-F238E27FC236}">
                <a16:creationId xmlns:a16="http://schemas.microsoft.com/office/drawing/2014/main" id="{A87F9823-210F-164F-BA91-9D84A3F209AC}"/>
              </a:ext>
            </a:extLst>
          </p:cNvPr>
          <p:cNvSpPr/>
          <p:nvPr/>
        </p:nvSpPr>
        <p:spPr>
          <a:xfrm>
            <a:off x="574963" y="6123542"/>
            <a:ext cx="11042073" cy="369332"/>
          </a:xfrm>
          <a:prstGeom prst="rect">
            <a:avLst/>
          </a:prstGeom>
        </p:spPr>
        <p:txBody>
          <a:bodyPr wrap="square">
            <a:spAutoFit/>
          </a:bodyPr>
          <a:lstStyle/>
          <a:p>
            <a:pPr algn="ctr"/>
            <a:r>
              <a:rPr lang="en-US" dirty="0"/>
              <a:t>Figure: AUC (left) and mean relative absolute error (right) for all prediction tasks.</a:t>
            </a:r>
          </a:p>
        </p:txBody>
      </p:sp>
    </p:spTree>
    <p:extLst>
      <p:ext uri="{BB962C8B-B14F-4D97-AF65-F5344CB8AC3E}">
        <p14:creationId xmlns:p14="http://schemas.microsoft.com/office/powerpoint/2010/main" val="1474921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0AB0-DA83-AC44-8EF1-1BA2315EE860}"/>
              </a:ext>
            </a:extLst>
          </p:cNvPr>
          <p:cNvSpPr>
            <a:spLocks noGrp="1"/>
          </p:cNvSpPr>
          <p:nvPr>
            <p:ph type="title"/>
          </p:nvPr>
        </p:nvSpPr>
        <p:spPr/>
        <p:txBody>
          <a:bodyPr/>
          <a:lstStyle/>
          <a:p>
            <a:r>
              <a:rPr lang="en-US" dirty="0"/>
              <a:t>4. An impenetrable wall of text</a:t>
            </a:r>
          </a:p>
        </p:txBody>
      </p:sp>
      <p:sp>
        <p:nvSpPr>
          <p:cNvPr id="3" name="Text Placeholder 2">
            <a:extLst>
              <a:ext uri="{FF2B5EF4-FFF2-40B4-BE49-F238E27FC236}">
                <a16:creationId xmlns:a16="http://schemas.microsoft.com/office/drawing/2014/main" id="{537D9F35-666D-A64F-90D0-182D51E2FA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85202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93CBC2D-8814-1040-AAB9-9FC1A7EC0C9F}"/>
              </a:ext>
            </a:extLst>
          </p:cNvPr>
          <p:cNvSpPr/>
          <p:nvPr/>
        </p:nvSpPr>
        <p:spPr>
          <a:xfrm>
            <a:off x="4621237" y="787791"/>
            <a:ext cx="2949525" cy="1547446"/>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positive notes</a:t>
            </a:r>
          </a:p>
          <a:p>
            <a:pPr algn="ctr"/>
            <a:r>
              <a:rPr lang="en-US" dirty="0"/>
              <a:t>(i.e. increased risk)</a:t>
            </a:r>
          </a:p>
        </p:txBody>
      </p:sp>
      <p:sp>
        <p:nvSpPr>
          <p:cNvPr id="5" name="Oval 4">
            <a:extLst>
              <a:ext uri="{FF2B5EF4-FFF2-40B4-BE49-F238E27FC236}">
                <a16:creationId xmlns:a16="http://schemas.microsoft.com/office/drawing/2014/main" id="{3C2E3215-7066-4B42-90B4-5604E8022B91}"/>
              </a:ext>
            </a:extLst>
          </p:cNvPr>
          <p:cNvSpPr/>
          <p:nvPr/>
        </p:nvSpPr>
        <p:spPr>
          <a:xfrm>
            <a:off x="858130" y="787791"/>
            <a:ext cx="2949526" cy="154744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negative notes</a:t>
            </a:r>
          </a:p>
          <a:p>
            <a:pPr algn="ctr"/>
            <a:r>
              <a:rPr lang="en-US" dirty="0"/>
              <a:t>(i.e. decreased risk)</a:t>
            </a:r>
          </a:p>
        </p:txBody>
      </p:sp>
    </p:spTree>
    <p:extLst>
      <p:ext uri="{BB962C8B-B14F-4D97-AF65-F5344CB8AC3E}">
        <p14:creationId xmlns:p14="http://schemas.microsoft.com/office/powerpoint/2010/main" val="4133587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92DDDE1-80F7-8247-B272-60AC7BD061B2}"/>
              </a:ext>
            </a:extLst>
          </p:cNvPr>
          <p:cNvSpPr/>
          <p:nvPr/>
        </p:nvSpPr>
        <p:spPr>
          <a:xfrm>
            <a:off x="-281353" y="407963"/>
            <a:ext cx="8989255" cy="8778239"/>
          </a:xfrm>
          <a:prstGeom prst="ellipse">
            <a:avLst/>
          </a:prstGeom>
          <a:ln w="38100">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sz="4800" dirty="0"/>
              <a:t>COMPLETELY IRRELEVANT NOTES</a:t>
            </a:r>
          </a:p>
        </p:txBody>
      </p:sp>
      <p:sp>
        <p:nvSpPr>
          <p:cNvPr id="4" name="Oval 3">
            <a:extLst>
              <a:ext uri="{FF2B5EF4-FFF2-40B4-BE49-F238E27FC236}">
                <a16:creationId xmlns:a16="http://schemas.microsoft.com/office/drawing/2014/main" id="{B93CBC2D-8814-1040-AAB9-9FC1A7EC0C9F}"/>
              </a:ext>
            </a:extLst>
          </p:cNvPr>
          <p:cNvSpPr/>
          <p:nvPr/>
        </p:nvSpPr>
        <p:spPr>
          <a:xfrm>
            <a:off x="4621237" y="787791"/>
            <a:ext cx="2949525" cy="1547446"/>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positive notes</a:t>
            </a:r>
          </a:p>
          <a:p>
            <a:pPr algn="ctr"/>
            <a:r>
              <a:rPr lang="en-US" dirty="0"/>
              <a:t>(i.e. increased risk)</a:t>
            </a:r>
          </a:p>
        </p:txBody>
      </p:sp>
      <p:sp>
        <p:nvSpPr>
          <p:cNvPr id="5" name="Oval 4">
            <a:extLst>
              <a:ext uri="{FF2B5EF4-FFF2-40B4-BE49-F238E27FC236}">
                <a16:creationId xmlns:a16="http://schemas.microsoft.com/office/drawing/2014/main" id="{3C2E3215-7066-4B42-90B4-5604E8022B91}"/>
              </a:ext>
            </a:extLst>
          </p:cNvPr>
          <p:cNvSpPr/>
          <p:nvPr/>
        </p:nvSpPr>
        <p:spPr>
          <a:xfrm>
            <a:off x="858130" y="787791"/>
            <a:ext cx="2949526" cy="154744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negative notes</a:t>
            </a:r>
          </a:p>
          <a:p>
            <a:pPr algn="ctr"/>
            <a:r>
              <a:rPr lang="en-US" dirty="0"/>
              <a:t>(i.e. decreased risk)</a:t>
            </a:r>
          </a:p>
        </p:txBody>
      </p:sp>
    </p:spTree>
    <p:extLst>
      <p:ext uri="{BB962C8B-B14F-4D97-AF65-F5344CB8AC3E}">
        <p14:creationId xmlns:p14="http://schemas.microsoft.com/office/powerpoint/2010/main" val="10645062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92DDDE1-80F7-8247-B272-60AC7BD061B2}"/>
              </a:ext>
            </a:extLst>
          </p:cNvPr>
          <p:cNvSpPr/>
          <p:nvPr/>
        </p:nvSpPr>
        <p:spPr>
          <a:xfrm>
            <a:off x="-281353" y="407963"/>
            <a:ext cx="8989255" cy="8778239"/>
          </a:xfrm>
          <a:prstGeom prst="ellipse">
            <a:avLst/>
          </a:prstGeom>
          <a:ln w="38100">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sz="4800" dirty="0"/>
              <a:t>COMPLETELY IRRELEVANT NOTES</a:t>
            </a:r>
          </a:p>
        </p:txBody>
      </p:sp>
      <p:sp>
        <p:nvSpPr>
          <p:cNvPr id="4" name="Oval 3">
            <a:extLst>
              <a:ext uri="{FF2B5EF4-FFF2-40B4-BE49-F238E27FC236}">
                <a16:creationId xmlns:a16="http://schemas.microsoft.com/office/drawing/2014/main" id="{B93CBC2D-8814-1040-AAB9-9FC1A7EC0C9F}"/>
              </a:ext>
            </a:extLst>
          </p:cNvPr>
          <p:cNvSpPr/>
          <p:nvPr/>
        </p:nvSpPr>
        <p:spPr>
          <a:xfrm>
            <a:off x="4621237" y="787791"/>
            <a:ext cx="2949525" cy="1547446"/>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positive notes</a:t>
            </a:r>
          </a:p>
          <a:p>
            <a:pPr algn="ctr"/>
            <a:r>
              <a:rPr lang="en-US" dirty="0"/>
              <a:t>(i.e. increased risk)</a:t>
            </a:r>
          </a:p>
        </p:txBody>
      </p:sp>
      <p:sp>
        <p:nvSpPr>
          <p:cNvPr id="5" name="Oval 4">
            <a:extLst>
              <a:ext uri="{FF2B5EF4-FFF2-40B4-BE49-F238E27FC236}">
                <a16:creationId xmlns:a16="http://schemas.microsoft.com/office/drawing/2014/main" id="{3C2E3215-7066-4B42-90B4-5604E8022B91}"/>
              </a:ext>
            </a:extLst>
          </p:cNvPr>
          <p:cNvSpPr/>
          <p:nvPr/>
        </p:nvSpPr>
        <p:spPr>
          <a:xfrm>
            <a:off x="858130" y="787791"/>
            <a:ext cx="2949526" cy="154744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negative notes</a:t>
            </a:r>
          </a:p>
          <a:p>
            <a:pPr algn="ctr"/>
            <a:r>
              <a:rPr lang="en-US" dirty="0"/>
              <a:t>(i.e. decreased risk)</a:t>
            </a:r>
          </a:p>
        </p:txBody>
      </p:sp>
      <p:sp>
        <p:nvSpPr>
          <p:cNvPr id="3" name="TextBox 2">
            <a:extLst>
              <a:ext uri="{FF2B5EF4-FFF2-40B4-BE49-F238E27FC236}">
                <a16:creationId xmlns:a16="http://schemas.microsoft.com/office/drawing/2014/main" id="{A784F3D8-9E40-774F-85D2-73786EE6DFF0}"/>
              </a:ext>
            </a:extLst>
          </p:cNvPr>
          <p:cNvSpPr txBox="1"/>
          <p:nvPr/>
        </p:nvSpPr>
        <p:spPr>
          <a:xfrm>
            <a:off x="8918915" y="565522"/>
            <a:ext cx="2949525" cy="5693866"/>
          </a:xfrm>
          <a:prstGeom prst="rect">
            <a:avLst/>
          </a:prstGeom>
          <a:noFill/>
        </p:spPr>
        <p:txBody>
          <a:bodyPr wrap="square" rtlCol="0">
            <a:spAutoFit/>
          </a:bodyPr>
          <a:lstStyle/>
          <a:p>
            <a:r>
              <a:rPr lang="en-US" sz="2800" dirty="0"/>
              <a:t>Predict on a note level or patient level?</a:t>
            </a:r>
          </a:p>
          <a:p>
            <a:endParaRPr lang="en-US" sz="2800" dirty="0"/>
          </a:p>
          <a:p>
            <a:pPr marL="285750" indent="-285750">
              <a:buFont typeface="Arial" panose="020B0604020202020204" pitchFamily="34" charset="0"/>
              <a:buChar char="•"/>
            </a:pPr>
            <a:r>
              <a:rPr lang="en-US" sz="2800" dirty="0"/>
              <a:t>Conceptual differences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Computational challenges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Find a way to remove irrelevant notes</a:t>
            </a:r>
          </a:p>
        </p:txBody>
      </p:sp>
    </p:spTree>
    <p:extLst>
      <p:ext uri="{BB962C8B-B14F-4D97-AF65-F5344CB8AC3E}">
        <p14:creationId xmlns:p14="http://schemas.microsoft.com/office/powerpoint/2010/main" val="21387248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92DDDE1-80F7-8247-B272-60AC7BD061B2}"/>
              </a:ext>
            </a:extLst>
          </p:cNvPr>
          <p:cNvSpPr/>
          <p:nvPr/>
        </p:nvSpPr>
        <p:spPr>
          <a:xfrm>
            <a:off x="-281353" y="407963"/>
            <a:ext cx="8989255" cy="8778239"/>
          </a:xfrm>
          <a:prstGeom prst="ellipse">
            <a:avLst/>
          </a:prstGeom>
          <a:ln w="38100">
            <a:prstDash val="sysDash"/>
          </a:ln>
        </p:spPr>
        <p:style>
          <a:lnRef idx="2">
            <a:schemeClr val="dk1"/>
          </a:lnRef>
          <a:fillRef idx="1">
            <a:schemeClr val="lt1"/>
          </a:fillRef>
          <a:effectRef idx="0">
            <a:schemeClr val="dk1"/>
          </a:effectRef>
          <a:fontRef idx="minor">
            <a:schemeClr val="dk1"/>
          </a:fontRef>
        </p:style>
        <p:txBody>
          <a:bodyPr rtlCol="0" anchor="ctr"/>
          <a:lstStyle/>
          <a:p>
            <a:pPr algn="ctr"/>
            <a:r>
              <a:rPr lang="en-US" sz="4800" dirty="0"/>
              <a:t>COMPLETELY IRRELEVANT NOTES</a:t>
            </a:r>
          </a:p>
        </p:txBody>
      </p:sp>
      <p:sp>
        <p:nvSpPr>
          <p:cNvPr id="4" name="Oval 3">
            <a:extLst>
              <a:ext uri="{FF2B5EF4-FFF2-40B4-BE49-F238E27FC236}">
                <a16:creationId xmlns:a16="http://schemas.microsoft.com/office/drawing/2014/main" id="{B93CBC2D-8814-1040-AAB9-9FC1A7EC0C9F}"/>
              </a:ext>
            </a:extLst>
          </p:cNvPr>
          <p:cNvSpPr/>
          <p:nvPr/>
        </p:nvSpPr>
        <p:spPr>
          <a:xfrm>
            <a:off x="4621237" y="787791"/>
            <a:ext cx="2949525" cy="1547446"/>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positive notes</a:t>
            </a:r>
          </a:p>
          <a:p>
            <a:pPr algn="ctr"/>
            <a:r>
              <a:rPr lang="en-US" dirty="0"/>
              <a:t>(i.e. increased risk)</a:t>
            </a:r>
          </a:p>
        </p:txBody>
      </p:sp>
      <p:sp>
        <p:nvSpPr>
          <p:cNvPr id="5" name="Oval 4">
            <a:extLst>
              <a:ext uri="{FF2B5EF4-FFF2-40B4-BE49-F238E27FC236}">
                <a16:creationId xmlns:a16="http://schemas.microsoft.com/office/drawing/2014/main" id="{3C2E3215-7066-4B42-90B4-5604E8022B91}"/>
              </a:ext>
            </a:extLst>
          </p:cNvPr>
          <p:cNvSpPr/>
          <p:nvPr/>
        </p:nvSpPr>
        <p:spPr>
          <a:xfrm>
            <a:off x="858130" y="787791"/>
            <a:ext cx="2949526" cy="1547446"/>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negative notes</a:t>
            </a:r>
          </a:p>
          <a:p>
            <a:pPr algn="ctr"/>
            <a:r>
              <a:rPr lang="en-US" dirty="0"/>
              <a:t>(i.e. decreased risk)</a:t>
            </a:r>
          </a:p>
        </p:txBody>
      </p:sp>
      <p:sp>
        <p:nvSpPr>
          <p:cNvPr id="3" name="TextBox 2">
            <a:extLst>
              <a:ext uri="{FF2B5EF4-FFF2-40B4-BE49-F238E27FC236}">
                <a16:creationId xmlns:a16="http://schemas.microsoft.com/office/drawing/2014/main" id="{A784F3D8-9E40-774F-85D2-73786EE6DFF0}"/>
              </a:ext>
            </a:extLst>
          </p:cNvPr>
          <p:cNvSpPr txBox="1"/>
          <p:nvPr/>
        </p:nvSpPr>
        <p:spPr>
          <a:xfrm>
            <a:off x="8918915" y="565522"/>
            <a:ext cx="2949525" cy="4401205"/>
          </a:xfrm>
          <a:prstGeom prst="rect">
            <a:avLst/>
          </a:prstGeom>
          <a:noFill/>
        </p:spPr>
        <p:txBody>
          <a:bodyPr wrap="square" rtlCol="0">
            <a:spAutoFit/>
          </a:bodyPr>
          <a:lstStyle/>
          <a:p>
            <a:r>
              <a:rPr lang="en-US" sz="2800" dirty="0"/>
              <a:t>Bonus challenge:</a:t>
            </a:r>
          </a:p>
          <a:p>
            <a:endParaRPr lang="en-US" sz="2800" dirty="0"/>
          </a:p>
          <a:p>
            <a:r>
              <a:rPr lang="en-US" sz="2800" dirty="0"/>
              <a:t>Because we are looking at </a:t>
            </a:r>
            <a:r>
              <a:rPr lang="en-US" sz="2800" i="1" dirty="0"/>
              <a:t>early</a:t>
            </a:r>
            <a:r>
              <a:rPr lang="en-US" sz="2800" dirty="0"/>
              <a:t> risk factors, providers can’t necessarily tell us which notes belong in which bucket</a:t>
            </a:r>
          </a:p>
        </p:txBody>
      </p:sp>
    </p:spTree>
    <p:extLst>
      <p:ext uri="{BB962C8B-B14F-4D97-AF65-F5344CB8AC3E}">
        <p14:creationId xmlns:p14="http://schemas.microsoft.com/office/powerpoint/2010/main" val="2579966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8875C-2AA6-8646-94FF-3BDA4BBF6F1A}"/>
              </a:ext>
            </a:extLst>
          </p:cNvPr>
          <p:cNvSpPr>
            <a:spLocks noGrp="1"/>
          </p:cNvSpPr>
          <p:nvPr>
            <p:ph type="title"/>
          </p:nvPr>
        </p:nvSpPr>
        <p:spPr/>
        <p:txBody>
          <a:bodyPr>
            <a:normAutofit fontScale="90000"/>
          </a:bodyPr>
          <a:lstStyle/>
          <a:p>
            <a:r>
              <a:rPr lang="en-US" i="1" dirty="0"/>
              <a:t>Predictive Extraction</a:t>
            </a:r>
            <a:r>
              <a:rPr lang="en-US" dirty="0"/>
              <a:t>: </a:t>
            </a:r>
            <a:br>
              <a:rPr lang="en-US" dirty="0"/>
            </a:br>
            <a:r>
              <a:rPr lang="en-US" dirty="0"/>
              <a:t>Identifying predictive content within (clinical) text</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8402DBDF-3529-4540-AEFE-C56CE0E50251}"/>
                  </a:ext>
                </a:extLst>
              </p:cNvPr>
              <p:cNvSpPr/>
              <p:nvPr/>
            </p:nvSpPr>
            <p:spPr>
              <a:xfrm>
                <a:off x="1753891" y="2489842"/>
                <a:ext cx="8684217" cy="2554545"/>
              </a:xfrm>
              <a:prstGeom prst="rect">
                <a:avLst/>
              </a:prstGeom>
            </p:spPr>
            <p:txBody>
              <a:bodyPr wrap="square">
                <a:spAutoFit/>
              </a:bodyPr>
              <a:lstStyle/>
              <a:p>
                <a:r>
                  <a:rPr lang="en-US" sz="3200" dirty="0"/>
                  <a:t>Given a document </a:t>
                </a:r>
                <a14:m>
                  <m:oMath xmlns:m="http://schemas.openxmlformats.org/officeDocument/2006/math">
                    <m:r>
                      <a:rPr lang="en-US" sz="3200" i="1" dirty="0" smtClean="0">
                        <a:latin typeface="Cambria Math" panose="02040503050406030204" pitchFamily="18" charset="0"/>
                      </a:rPr>
                      <m:t>𝑋</m:t>
                    </m:r>
                  </m:oMath>
                </a14:m>
                <a:r>
                  <a:rPr lang="en-US" sz="3200" dirty="0"/>
                  <a:t> and its associated binary label </a:t>
                </a:r>
                <a14:m>
                  <m:oMath xmlns:m="http://schemas.openxmlformats.org/officeDocument/2006/math">
                    <m:r>
                      <a:rPr lang="en-US" sz="3200" i="1" dirty="0" smtClean="0">
                        <a:latin typeface="Cambria Math" panose="02040503050406030204" pitchFamily="18" charset="0"/>
                      </a:rPr>
                      <m:t>𝑦</m:t>
                    </m:r>
                  </m:oMath>
                </a14:m>
                <a:r>
                  <a:rPr lang="en-US" sz="3200" dirty="0"/>
                  <a:t>, select contiguous sequences of text called </a:t>
                </a:r>
                <a:r>
                  <a:rPr lang="en-US" sz="3200" i="1" dirty="0"/>
                  <a:t>spans</a:t>
                </a:r>
                <a:r>
                  <a:rPr lang="en-US" sz="3200" dirty="0"/>
                  <a:t> that, jointly, are sufficient to predict the label </a:t>
                </a:r>
                <a14:m>
                  <m:oMath xmlns:m="http://schemas.openxmlformats.org/officeDocument/2006/math">
                    <m:r>
                      <a:rPr lang="en-US" sz="3200" i="1" dirty="0" smtClean="0">
                        <a:latin typeface="Cambria Math" panose="02040503050406030204" pitchFamily="18" charset="0"/>
                      </a:rPr>
                      <m:t>𝑦</m:t>
                    </m:r>
                  </m:oMath>
                </a14:m>
                <a:r>
                  <a:rPr lang="en-US" sz="3200" dirty="0"/>
                  <a:t> effectively. Furthermore, we assign each span a score reflecting its contribution to the prediction </a:t>
                </a:r>
                <a14:m>
                  <m:oMath xmlns:m="http://schemas.openxmlformats.org/officeDocument/2006/math">
                    <m:r>
                      <a:rPr lang="en-US" sz="3200" i="1" dirty="0" smtClean="0">
                        <a:latin typeface="Cambria Math" panose="02040503050406030204" pitchFamily="18" charset="0"/>
                      </a:rPr>
                      <m:t>𝑦</m:t>
                    </m:r>
                  </m:oMath>
                </a14:m>
                <a:r>
                  <a:rPr lang="en-US" sz="3200" dirty="0"/>
                  <a:t>.</a:t>
                </a:r>
              </a:p>
            </p:txBody>
          </p:sp>
        </mc:Choice>
        <mc:Fallback xmlns="">
          <p:sp>
            <p:nvSpPr>
              <p:cNvPr id="4" name="Rectangle 3">
                <a:extLst>
                  <a:ext uri="{FF2B5EF4-FFF2-40B4-BE49-F238E27FC236}">
                    <a16:creationId xmlns:a16="http://schemas.microsoft.com/office/drawing/2014/main" id="{8402DBDF-3529-4540-AEFE-C56CE0E50251}"/>
                  </a:ext>
                </a:extLst>
              </p:cNvPr>
              <p:cNvSpPr>
                <a:spLocks noRot="1" noChangeAspect="1" noMove="1" noResize="1" noEditPoints="1" noAdjustHandles="1" noChangeArrowheads="1" noChangeShapeType="1" noTextEdit="1"/>
              </p:cNvSpPr>
              <p:nvPr/>
            </p:nvSpPr>
            <p:spPr>
              <a:xfrm>
                <a:off x="1753891" y="2489842"/>
                <a:ext cx="8684217" cy="2554545"/>
              </a:xfrm>
              <a:prstGeom prst="rect">
                <a:avLst/>
              </a:prstGeom>
              <a:blipFill>
                <a:blip r:embed="rId3"/>
                <a:stretch>
                  <a:fillRect l="-1606" t="-2475" r="-1898" b="-6436"/>
                </a:stretch>
              </a:blipFill>
            </p:spPr>
            <p:txBody>
              <a:bodyPr/>
              <a:lstStyle/>
              <a:p>
                <a:r>
                  <a:rPr lang="en-US">
                    <a:noFill/>
                  </a:rPr>
                  <a:t> </a:t>
                </a:r>
              </a:p>
            </p:txBody>
          </p:sp>
        </mc:Fallback>
      </mc:AlternateContent>
    </p:spTree>
    <p:extLst>
      <p:ext uri="{BB962C8B-B14F-4D97-AF65-F5344CB8AC3E}">
        <p14:creationId xmlns:p14="http://schemas.microsoft.com/office/powerpoint/2010/main" val="1190027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AFDD3-E421-D84C-9D05-94B125D9035A}"/>
              </a:ext>
            </a:extLst>
          </p:cNvPr>
          <p:cNvSpPr>
            <a:spLocks noGrp="1"/>
          </p:cNvSpPr>
          <p:nvPr>
            <p:ph type="title"/>
          </p:nvPr>
        </p:nvSpPr>
        <p:spPr>
          <a:xfrm>
            <a:off x="838200" y="365125"/>
            <a:ext cx="10515600" cy="784061"/>
          </a:xfrm>
        </p:spPr>
        <p:txBody>
          <a:bodyPr/>
          <a:lstStyle/>
          <a:p>
            <a:r>
              <a:rPr lang="en-US" dirty="0"/>
              <a:t>Our Predictive Extraction Architecture</a:t>
            </a:r>
          </a:p>
        </p:txBody>
      </p:sp>
      <p:pic>
        <p:nvPicPr>
          <p:cNvPr id="4" name="Picture 3">
            <a:extLst>
              <a:ext uri="{FF2B5EF4-FFF2-40B4-BE49-F238E27FC236}">
                <a16:creationId xmlns:a16="http://schemas.microsoft.com/office/drawing/2014/main" id="{377840F2-1529-4540-B6BF-C3DF1FA7930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6706" y="1749856"/>
            <a:ext cx="11558588" cy="3958958"/>
          </a:xfrm>
          <a:prstGeom prst="rect">
            <a:avLst/>
          </a:prstGeom>
        </p:spPr>
      </p:pic>
      <p:sp>
        <p:nvSpPr>
          <p:cNvPr id="6" name="Rectangle 5">
            <a:extLst>
              <a:ext uri="{FF2B5EF4-FFF2-40B4-BE49-F238E27FC236}">
                <a16:creationId xmlns:a16="http://schemas.microsoft.com/office/drawing/2014/main" id="{F73B6385-553E-5E4E-A001-090FF551C4AC}"/>
              </a:ext>
            </a:extLst>
          </p:cNvPr>
          <p:cNvSpPr/>
          <p:nvPr/>
        </p:nvSpPr>
        <p:spPr>
          <a:xfrm>
            <a:off x="7784255" y="6046272"/>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3773967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DACF0-DE3B-6247-9019-A8C92E8EE70D}"/>
              </a:ext>
            </a:extLst>
          </p:cNvPr>
          <p:cNvSpPr>
            <a:spLocks noGrp="1"/>
          </p:cNvSpPr>
          <p:nvPr>
            <p:ph type="title"/>
          </p:nvPr>
        </p:nvSpPr>
        <p:spPr>
          <a:xfrm>
            <a:off x="838200" y="365126"/>
            <a:ext cx="10515600" cy="704258"/>
          </a:xfrm>
        </p:spPr>
        <p:txBody>
          <a:bodyPr/>
          <a:lstStyle/>
          <a:p>
            <a:r>
              <a:rPr lang="en-US" dirty="0"/>
              <a:t>Example Span Selection</a:t>
            </a:r>
          </a:p>
        </p:txBody>
      </p:sp>
      <p:pic>
        <p:nvPicPr>
          <p:cNvPr id="4" name="Picture 3">
            <a:extLst>
              <a:ext uri="{FF2B5EF4-FFF2-40B4-BE49-F238E27FC236}">
                <a16:creationId xmlns:a16="http://schemas.microsoft.com/office/drawing/2014/main" id="{2DC45735-3D0C-F24D-ADE6-D27F20647DA8}"/>
              </a:ext>
            </a:extLst>
          </p:cNvPr>
          <p:cNvPicPr>
            <a:picLocks noChangeAspect="1"/>
          </p:cNvPicPr>
          <p:nvPr/>
        </p:nvPicPr>
        <p:blipFill>
          <a:blip r:embed="rId2"/>
          <a:stretch>
            <a:fillRect/>
          </a:stretch>
        </p:blipFill>
        <p:spPr>
          <a:xfrm>
            <a:off x="163285" y="1350891"/>
            <a:ext cx="11865429" cy="4804527"/>
          </a:xfrm>
          <a:prstGeom prst="rect">
            <a:avLst/>
          </a:prstGeom>
        </p:spPr>
      </p:pic>
      <p:sp>
        <p:nvSpPr>
          <p:cNvPr id="6" name="Rectangle 5">
            <a:extLst>
              <a:ext uri="{FF2B5EF4-FFF2-40B4-BE49-F238E27FC236}">
                <a16:creationId xmlns:a16="http://schemas.microsoft.com/office/drawing/2014/main" id="{4D345CEE-0573-094D-B791-50A35A813172}"/>
              </a:ext>
            </a:extLst>
          </p:cNvPr>
          <p:cNvSpPr/>
          <p:nvPr/>
        </p:nvSpPr>
        <p:spPr>
          <a:xfrm>
            <a:off x="7784255" y="6046272"/>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29356980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EB85-5975-D54C-A0FE-694E374B599B}"/>
              </a:ext>
            </a:extLst>
          </p:cNvPr>
          <p:cNvSpPr>
            <a:spLocks noGrp="1"/>
          </p:cNvSpPr>
          <p:nvPr>
            <p:ph type="title"/>
          </p:nvPr>
        </p:nvSpPr>
        <p:spPr/>
        <p:txBody>
          <a:bodyPr/>
          <a:lstStyle/>
          <a:p>
            <a:r>
              <a:rPr lang="en-US" dirty="0"/>
              <a:t>Control span size by penalizing overlap via JS divergence</a:t>
            </a:r>
          </a:p>
        </p:txBody>
      </p:sp>
      <p:pic>
        <p:nvPicPr>
          <p:cNvPr id="4" name="Picture 3">
            <a:extLst>
              <a:ext uri="{FF2B5EF4-FFF2-40B4-BE49-F238E27FC236}">
                <a16:creationId xmlns:a16="http://schemas.microsoft.com/office/drawing/2014/main" id="{C071FB9D-1A14-A548-9C0A-00D3C4B44247}"/>
              </a:ext>
            </a:extLst>
          </p:cNvPr>
          <p:cNvPicPr>
            <a:picLocks noChangeAspect="1"/>
          </p:cNvPicPr>
          <p:nvPr/>
        </p:nvPicPr>
        <p:blipFill>
          <a:blip r:embed="rId2"/>
          <a:stretch>
            <a:fillRect/>
          </a:stretch>
        </p:blipFill>
        <p:spPr>
          <a:xfrm>
            <a:off x="6698674" y="1842656"/>
            <a:ext cx="4203616" cy="4203616"/>
          </a:xfrm>
          <a:prstGeom prst="rect">
            <a:avLst/>
          </a:prstGeom>
        </p:spPr>
      </p:pic>
      <p:pic>
        <p:nvPicPr>
          <p:cNvPr id="5" name="Picture 4">
            <a:extLst>
              <a:ext uri="{FF2B5EF4-FFF2-40B4-BE49-F238E27FC236}">
                <a16:creationId xmlns:a16="http://schemas.microsoft.com/office/drawing/2014/main" id="{B5161561-F7E3-544F-8061-26A9F3349414}"/>
              </a:ext>
            </a:extLst>
          </p:cNvPr>
          <p:cNvPicPr>
            <a:picLocks noChangeAspect="1"/>
          </p:cNvPicPr>
          <p:nvPr/>
        </p:nvPicPr>
        <p:blipFill>
          <a:blip r:embed="rId3"/>
          <a:stretch>
            <a:fillRect/>
          </a:stretch>
        </p:blipFill>
        <p:spPr>
          <a:xfrm>
            <a:off x="1289710" y="1842655"/>
            <a:ext cx="4203617" cy="4203617"/>
          </a:xfrm>
          <a:prstGeom prst="rect">
            <a:avLst/>
          </a:prstGeom>
        </p:spPr>
      </p:pic>
      <p:sp>
        <p:nvSpPr>
          <p:cNvPr id="6" name="Rectangle 5">
            <a:extLst>
              <a:ext uri="{FF2B5EF4-FFF2-40B4-BE49-F238E27FC236}">
                <a16:creationId xmlns:a16="http://schemas.microsoft.com/office/drawing/2014/main" id="{E7B44267-16AA-6047-8FA4-BA4D0B6571BC}"/>
              </a:ext>
            </a:extLst>
          </p:cNvPr>
          <p:cNvSpPr/>
          <p:nvPr/>
        </p:nvSpPr>
        <p:spPr>
          <a:xfrm>
            <a:off x="7784255" y="6046272"/>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19515224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cdn.jamanetwork.com/ama/content_public/journal/peds/25410/pld120006t1.png?Expires=2147483647&amp;Signature=i-DjqNkw3RdK7Xjw2k0ReyitUWBkmA17zSAZ6WYNy1wMw6VL7Rh6S6dSKdMLi6M2Tvjci2SVwnuyH9PIUaFbH6tWGyur~MGbdjxka7Gr3ABogCrlEpA~nznQ8dMo172b4jtfJ9L0niVzs9uBXe2elOBQ9ClODT~qu67cWYquHRtpSqbE3W-TwSzs-yjbVtfJTiRCX6vp1Uy9hrRkD-~A5crVxUqzRWUGmINLov7M8G6~5H6~kdAVOSUNdckQzgW44uAjPNfpPSeRqqPBVTP3xYff1s0tYucvta~Vin4lQyaxopO4EIcuwOdzt4YptqSfgJ5LEGqWOKGKaPdktERw6w__&amp;Key-Pair-Id=APKAIE5G5CRDK6RD3PG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3041" y="1903228"/>
            <a:ext cx="7955142" cy="42066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177759" y="213752"/>
            <a:ext cx="5030746" cy="1689476"/>
          </a:xfrm>
          <a:prstGeom prst="rect">
            <a:avLst/>
          </a:prstGeom>
        </p:spPr>
      </p:pic>
    </p:spTree>
    <p:extLst>
      <p:ext uri="{BB962C8B-B14F-4D97-AF65-F5344CB8AC3E}">
        <p14:creationId xmlns:p14="http://schemas.microsoft.com/office/powerpoint/2010/main" val="3222565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13926-0358-8C48-958A-7746E002A63A}"/>
              </a:ext>
            </a:extLst>
          </p:cNvPr>
          <p:cNvSpPr>
            <a:spLocks noGrp="1"/>
          </p:cNvSpPr>
          <p:nvPr>
            <p:ph type="title"/>
          </p:nvPr>
        </p:nvSpPr>
        <p:spPr>
          <a:xfrm>
            <a:off x="474517" y="351271"/>
            <a:ext cx="11242964" cy="1325563"/>
          </a:xfrm>
        </p:spPr>
        <p:txBody>
          <a:bodyPr/>
          <a:lstStyle/>
          <a:p>
            <a:pPr algn="ctr"/>
            <a:r>
              <a:rPr lang="en-US" dirty="0"/>
              <a:t>Non-medical text: high agreement with humans</a:t>
            </a:r>
          </a:p>
        </p:txBody>
      </p:sp>
      <p:pic>
        <p:nvPicPr>
          <p:cNvPr id="4" name="Picture 3">
            <a:extLst>
              <a:ext uri="{FF2B5EF4-FFF2-40B4-BE49-F238E27FC236}">
                <a16:creationId xmlns:a16="http://schemas.microsoft.com/office/drawing/2014/main" id="{F8712635-36E1-4746-B27D-7D8732C7EB33}"/>
              </a:ext>
            </a:extLst>
          </p:cNvPr>
          <p:cNvPicPr>
            <a:picLocks noChangeAspect="1"/>
          </p:cNvPicPr>
          <p:nvPr/>
        </p:nvPicPr>
        <p:blipFill>
          <a:blip r:embed="rId2"/>
          <a:stretch>
            <a:fillRect/>
          </a:stretch>
        </p:blipFill>
        <p:spPr>
          <a:xfrm>
            <a:off x="2018393" y="1843088"/>
            <a:ext cx="8155213" cy="4281487"/>
          </a:xfrm>
          <a:prstGeom prst="rect">
            <a:avLst/>
          </a:prstGeom>
        </p:spPr>
      </p:pic>
      <p:sp>
        <p:nvSpPr>
          <p:cNvPr id="6" name="Rectangle 5">
            <a:extLst>
              <a:ext uri="{FF2B5EF4-FFF2-40B4-BE49-F238E27FC236}">
                <a16:creationId xmlns:a16="http://schemas.microsoft.com/office/drawing/2014/main" id="{D52E187D-BFD9-D045-9951-7348113AF1B7}"/>
              </a:ext>
            </a:extLst>
          </p:cNvPr>
          <p:cNvSpPr/>
          <p:nvPr/>
        </p:nvSpPr>
        <p:spPr>
          <a:xfrm>
            <a:off x="7784255" y="6046272"/>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1056315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316BA-7F40-834A-B6D8-D3FC7A632631}"/>
              </a:ext>
            </a:extLst>
          </p:cNvPr>
          <p:cNvSpPr>
            <a:spLocks noGrp="1"/>
          </p:cNvSpPr>
          <p:nvPr>
            <p:ph type="title"/>
          </p:nvPr>
        </p:nvSpPr>
        <p:spPr>
          <a:xfrm>
            <a:off x="0" y="365125"/>
            <a:ext cx="12192000" cy="1325563"/>
          </a:xfrm>
        </p:spPr>
        <p:txBody>
          <a:bodyPr/>
          <a:lstStyle/>
          <a:p>
            <a:pPr algn="ctr"/>
            <a:r>
              <a:rPr lang="en-US" dirty="0"/>
              <a:t>Clinical notes: partial agreement with clinicians</a:t>
            </a:r>
          </a:p>
        </p:txBody>
      </p:sp>
      <p:pic>
        <p:nvPicPr>
          <p:cNvPr id="4" name="Picture 3">
            <a:extLst>
              <a:ext uri="{FF2B5EF4-FFF2-40B4-BE49-F238E27FC236}">
                <a16:creationId xmlns:a16="http://schemas.microsoft.com/office/drawing/2014/main" id="{2BC362F3-92FE-FC47-9BE8-84D56318FECA}"/>
              </a:ext>
            </a:extLst>
          </p:cNvPr>
          <p:cNvPicPr>
            <a:picLocks noChangeAspect="1"/>
          </p:cNvPicPr>
          <p:nvPr/>
        </p:nvPicPr>
        <p:blipFill>
          <a:blip r:embed="rId3"/>
          <a:stretch>
            <a:fillRect/>
          </a:stretch>
        </p:blipFill>
        <p:spPr>
          <a:xfrm>
            <a:off x="340178" y="2047875"/>
            <a:ext cx="11511643" cy="4029075"/>
          </a:xfrm>
          <a:prstGeom prst="rect">
            <a:avLst/>
          </a:prstGeom>
        </p:spPr>
      </p:pic>
      <p:sp>
        <p:nvSpPr>
          <p:cNvPr id="5" name="Rectangle 4">
            <a:extLst>
              <a:ext uri="{FF2B5EF4-FFF2-40B4-BE49-F238E27FC236}">
                <a16:creationId xmlns:a16="http://schemas.microsoft.com/office/drawing/2014/main" id="{2695BA5E-D360-0649-9645-E4E22AC63D2A}"/>
              </a:ext>
            </a:extLst>
          </p:cNvPr>
          <p:cNvSpPr/>
          <p:nvPr/>
        </p:nvSpPr>
        <p:spPr>
          <a:xfrm>
            <a:off x="7784255" y="6046272"/>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1286035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Passages most predictive of autism diagnosis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8740470" cy="369332"/>
          </a:xfrm>
          <a:prstGeom prst="rect">
            <a:avLst/>
          </a:prstGeom>
          <a:solidFill>
            <a:schemeClr val="bg1"/>
          </a:solidFill>
        </p:spPr>
        <p:txBody>
          <a:bodyPr wrap="square" rtlCol="0">
            <a:spAutoFit/>
          </a:bodyPr>
          <a:lstStyle/>
          <a:p>
            <a:r>
              <a:rPr lang="en-US" b="1" dirty="0"/>
              <a:t>Passage (from note)		     |  Change in predicted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F3F15B5A-D9A7-424D-9452-B7EB4C2C8116}"/>
              </a:ext>
            </a:extLst>
          </p:cNvPr>
          <p:cNvSpPr/>
          <p:nvPr/>
        </p:nvSpPr>
        <p:spPr>
          <a:xfrm>
            <a:off x="7646217" y="6424616"/>
            <a:ext cx="4407745" cy="276999"/>
          </a:xfrm>
          <a:prstGeom prst="rect">
            <a:avLst/>
          </a:prstGeom>
        </p:spPr>
        <p:txBody>
          <a:bodyPr wrap="none">
            <a:spAutoFit/>
          </a:bodyPr>
          <a:lstStyle/>
          <a:p>
            <a:r>
              <a:rPr lang="en-US" sz="1200" dirty="0"/>
              <a:t>Duke Forge, NICHD 1P50HD093074, NIMH/NINDS 1 R01 MH121329</a:t>
            </a:r>
          </a:p>
        </p:txBody>
      </p:sp>
      <p:sp>
        <p:nvSpPr>
          <p:cNvPr id="14" name="Rectangle 13">
            <a:extLst>
              <a:ext uri="{FF2B5EF4-FFF2-40B4-BE49-F238E27FC236}">
                <a16:creationId xmlns:a16="http://schemas.microsoft.com/office/drawing/2014/main" id="{58F9E985-C523-D14C-9D81-062E82759C07}"/>
              </a:ext>
            </a:extLst>
          </p:cNvPr>
          <p:cNvSpPr/>
          <p:nvPr/>
        </p:nvSpPr>
        <p:spPr>
          <a:xfrm>
            <a:off x="7703479" y="5663550"/>
            <a:ext cx="4407745" cy="707886"/>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a:t>
            </a:r>
            <a:r>
              <a:rPr lang="en-US" sz="1000" dirty="0" err="1">
                <a:solidFill>
                  <a:srgbClr val="000000"/>
                </a:solidFill>
                <a:latin typeface="Calibri" panose="020F0502020204030204" pitchFamily="34" charset="0"/>
              </a:rPr>
              <a:t>Henao</a:t>
            </a:r>
            <a:r>
              <a:rPr lang="en-US" sz="1000" dirty="0">
                <a:solidFill>
                  <a:srgbClr val="000000"/>
                </a:solidFill>
                <a:latin typeface="Calibri" panose="020F0502020204030204" pitchFamily="34" charset="0"/>
              </a:rPr>
              <a:t> R,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16th conference of the European Chapter of the Association for Computational Linguistics (EACL).</a:t>
            </a:r>
            <a:endParaRPr lang="en-US" sz="1000" dirty="0"/>
          </a:p>
        </p:txBody>
      </p:sp>
    </p:spTree>
    <p:extLst>
      <p:ext uri="{BB962C8B-B14F-4D97-AF65-F5344CB8AC3E}">
        <p14:creationId xmlns:p14="http://schemas.microsoft.com/office/powerpoint/2010/main" val="382321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99CF8EA-77AD-4445-B67A-C8CFD618FD47}"/>
              </a:ext>
            </a:extLst>
          </p:cNvPr>
          <p:cNvPicPr>
            <a:picLocks noChangeAspect="1"/>
          </p:cNvPicPr>
          <p:nvPr/>
        </p:nvPicPr>
        <p:blipFill>
          <a:blip r:embed="rId3"/>
          <a:stretch>
            <a:fillRect/>
          </a:stretch>
        </p:blipFill>
        <p:spPr>
          <a:xfrm>
            <a:off x="4704765" y="2031764"/>
            <a:ext cx="2283714" cy="2497146"/>
          </a:xfrm>
          <a:prstGeom prst="rect">
            <a:avLst/>
          </a:prstGeom>
        </p:spPr>
      </p:pic>
      <p:pic>
        <p:nvPicPr>
          <p:cNvPr id="7" name="Picture 6">
            <a:extLst>
              <a:ext uri="{FF2B5EF4-FFF2-40B4-BE49-F238E27FC236}">
                <a16:creationId xmlns:a16="http://schemas.microsoft.com/office/drawing/2014/main" id="{003C03CE-40CD-E14D-8EFB-1AB534DD4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45584" y="2372310"/>
            <a:ext cx="3906982" cy="533954"/>
          </a:xfrm>
          <a:prstGeom prst="rect">
            <a:avLst/>
          </a:prstGeom>
        </p:spPr>
      </p:pic>
      <p:pic>
        <p:nvPicPr>
          <p:cNvPr id="8" name="Picture 7">
            <a:extLst>
              <a:ext uri="{FF2B5EF4-FFF2-40B4-BE49-F238E27FC236}">
                <a16:creationId xmlns:a16="http://schemas.microsoft.com/office/drawing/2014/main" id="{4AC7FC96-049E-4E49-AD53-FB4CF2AD7BBA}"/>
              </a:ext>
            </a:extLst>
          </p:cNvPr>
          <p:cNvPicPr>
            <a:picLocks noChangeAspect="1"/>
          </p:cNvPicPr>
          <p:nvPr/>
        </p:nvPicPr>
        <p:blipFill>
          <a:blip r:embed="rId5"/>
          <a:stretch>
            <a:fillRect/>
          </a:stretch>
        </p:blipFill>
        <p:spPr>
          <a:xfrm>
            <a:off x="8273475" y="3374009"/>
            <a:ext cx="3251200" cy="533400"/>
          </a:xfrm>
          <a:prstGeom prst="rect">
            <a:avLst/>
          </a:prstGeom>
        </p:spPr>
      </p:pic>
      <p:sp>
        <p:nvSpPr>
          <p:cNvPr id="10" name="TextBox 9">
            <a:extLst>
              <a:ext uri="{FF2B5EF4-FFF2-40B4-BE49-F238E27FC236}">
                <a16:creationId xmlns:a16="http://schemas.microsoft.com/office/drawing/2014/main" id="{05968FDB-EBB2-D64E-9CD1-DEE78D397DCA}"/>
              </a:ext>
            </a:extLst>
          </p:cNvPr>
          <p:cNvSpPr txBox="1"/>
          <p:nvPr/>
        </p:nvSpPr>
        <p:spPr>
          <a:xfrm>
            <a:off x="7882085" y="4836193"/>
            <a:ext cx="393238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Prediction of retinopathy of prematurity in </a:t>
            </a:r>
            <a:r>
              <a:rPr lang="en-US" dirty="0" err="1"/>
              <a:t>Pediatrix</a:t>
            </a:r>
            <a:r>
              <a:rPr lang="en-US" dirty="0"/>
              <a:t> cohort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Prediction of surgery risk</a:t>
            </a:r>
          </a:p>
        </p:txBody>
      </p:sp>
      <p:sp>
        <p:nvSpPr>
          <p:cNvPr id="11" name="TextBox 10">
            <a:extLst>
              <a:ext uri="{FF2B5EF4-FFF2-40B4-BE49-F238E27FC236}">
                <a16:creationId xmlns:a16="http://schemas.microsoft.com/office/drawing/2014/main" id="{DB7C006A-2004-CD45-9499-1A5321DF143C}"/>
              </a:ext>
            </a:extLst>
          </p:cNvPr>
          <p:cNvSpPr txBox="1"/>
          <p:nvPr/>
        </p:nvSpPr>
        <p:spPr>
          <a:xfrm>
            <a:off x="4337632" y="5258510"/>
            <a:ext cx="3199246" cy="923330"/>
          </a:xfrm>
          <a:prstGeom prst="rect">
            <a:avLst/>
          </a:prstGeom>
          <a:noFill/>
        </p:spPr>
        <p:txBody>
          <a:bodyPr wrap="square" rtlCol="0">
            <a:spAutoFit/>
          </a:bodyPr>
          <a:lstStyle/>
          <a:p>
            <a:pPr marL="285750" indent="-285750">
              <a:buFont typeface="Arial" panose="020B0604020202020204" pitchFamily="34" charset="0"/>
              <a:buChar char="•"/>
            </a:pPr>
            <a:r>
              <a:rPr lang="en-US" dirty="0"/>
              <a:t>Silent deployment of autism and ADHD prediction in Duke EHR (K01 proposal)</a:t>
            </a:r>
          </a:p>
        </p:txBody>
      </p:sp>
      <p:sp>
        <p:nvSpPr>
          <p:cNvPr id="13" name="Title 12">
            <a:extLst>
              <a:ext uri="{FF2B5EF4-FFF2-40B4-BE49-F238E27FC236}">
                <a16:creationId xmlns:a16="http://schemas.microsoft.com/office/drawing/2014/main" id="{69878D20-2914-DF4E-A049-A764E6CAC907}"/>
              </a:ext>
            </a:extLst>
          </p:cNvPr>
          <p:cNvSpPr>
            <a:spLocks noGrp="1"/>
          </p:cNvSpPr>
          <p:nvPr>
            <p:ph type="title"/>
          </p:nvPr>
        </p:nvSpPr>
        <p:spPr>
          <a:xfrm>
            <a:off x="838199" y="365125"/>
            <a:ext cx="10686475" cy="1325563"/>
          </a:xfrm>
        </p:spPr>
        <p:txBody>
          <a:bodyPr/>
          <a:lstStyle/>
          <a:p>
            <a:r>
              <a:rPr lang="en-US" dirty="0"/>
              <a:t>Next steps: new methods, evidence for impact</a:t>
            </a:r>
          </a:p>
        </p:txBody>
      </p:sp>
      <p:pic>
        <p:nvPicPr>
          <p:cNvPr id="15" name="Picture 14">
            <a:extLst>
              <a:ext uri="{FF2B5EF4-FFF2-40B4-BE49-F238E27FC236}">
                <a16:creationId xmlns:a16="http://schemas.microsoft.com/office/drawing/2014/main" id="{6B60E47A-99EC-A147-A283-AC0A7CD3FDF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60664" y="2031764"/>
            <a:ext cx="3385588" cy="4150076"/>
          </a:xfrm>
          <a:prstGeom prst="rect">
            <a:avLst/>
          </a:prstGeom>
        </p:spPr>
      </p:pic>
    </p:spTree>
    <p:extLst>
      <p:ext uri="{BB962C8B-B14F-4D97-AF65-F5344CB8AC3E}">
        <p14:creationId xmlns:p14="http://schemas.microsoft.com/office/powerpoint/2010/main" val="11191876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5FDE4-A073-1F49-AA60-EA687C961CF8}"/>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524232BC-C336-554C-8368-CFF8BFEACE30}"/>
              </a:ext>
            </a:extLst>
          </p:cNvPr>
          <p:cNvSpPr>
            <a:spLocks noGrp="1"/>
          </p:cNvSpPr>
          <p:nvPr>
            <p:ph type="body" idx="1"/>
          </p:nvPr>
        </p:nvSpPr>
        <p:spPr/>
        <p:txBody>
          <a:bodyPr/>
          <a:lstStyle/>
          <a:p>
            <a:endParaRPr lang="en-US" dirty="0"/>
          </a:p>
          <a:p>
            <a:endParaRPr lang="en-US" dirty="0"/>
          </a:p>
          <a:p>
            <a:r>
              <a:rPr lang="en-US" dirty="0"/>
              <a:t>Contact: </a:t>
            </a:r>
            <a:r>
              <a:rPr lang="en-US" dirty="0">
                <a:hlinkClick r:id="rId3"/>
              </a:rPr>
              <a:t>m.engelhard@duke.edu</a:t>
            </a:r>
            <a:r>
              <a:rPr lang="en-US" dirty="0"/>
              <a:t> </a:t>
            </a:r>
          </a:p>
        </p:txBody>
      </p:sp>
    </p:spTree>
    <p:extLst>
      <p:ext uri="{BB962C8B-B14F-4D97-AF65-F5344CB8AC3E}">
        <p14:creationId xmlns:p14="http://schemas.microsoft.com/office/powerpoint/2010/main" val="3589873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AC3E-DDAC-3846-AB99-4B82E8FC4015}"/>
              </a:ext>
            </a:extLst>
          </p:cNvPr>
          <p:cNvSpPr>
            <a:spLocks noGrp="1"/>
          </p:cNvSpPr>
          <p:nvPr>
            <p:ph type="title"/>
          </p:nvPr>
        </p:nvSpPr>
        <p:spPr/>
        <p:txBody>
          <a:bodyPr/>
          <a:lstStyle/>
          <a:p>
            <a:r>
              <a:rPr lang="en-US" dirty="0"/>
              <a:t>Our Predictive Modeling Journey…</a:t>
            </a:r>
          </a:p>
        </p:txBody>
      </p:sp>
      <p:sp>
        <p:nvSpPr>
          <p:cNvPr id="3" name="Content Placeholder 2">
            <a:extLst>
              <a:ext uri="{FF2B5EF4-FFF2-40B4-BE49-F238E27FC236}">
                <a16:creationId xmlns:a16="http://schemas.microsoft.com/office/drawing/2014/main" id="{CCFC0AB1-4D4D-7F46-86A1-4FD19881CE49}"/>
              </a:ext>
            </a:extLst>
          </p:cNvPr>
          <p:cNvSpPr>
            <a:spLocks noGrp="1"/>
          </p:cNvSpPr>
          <p:nvPr>
            <p:ph idx="1"/>
          </p:nvPr>
        </p:nvSpPr>
        <p:spPr/>
        <p:txBody>
          <a:bodyPr/>
          <a:lstStyle/>
          <a:p>
            <a:pPr marL="514350" indent="-514350">
              <a:buFont typeface="+mj-lt"/>
              <a:buAutoNum type="arabicPeriod"/>
            </a:pPr>
            <a:r>
              <a:rPr lang="en-US" dirty="0"/>
              <a:t>Getting the data &amp; making sense of it (or trying to)</a:t>
            </a:r>
          </a:p>
          <a:p>
            <a:pPr marL="514350" indent="-514350">
              <a:buFont typeface="+mj-lt"/>
              <a:buAutoNum type="arabicPeriod"/>
            </a:pPr>
            <a:endParaRPr lang="en-US" dirty="0"/>
          </a:p>
          <a:p>
            <a:pPr marL="514350" indent="-514350">
              <a:buFont typeface="+mj-lt"/>
              <a:buAutoNum type="arabicPeriod"/>
            </a:pPr>
            <a:r>
              <a:rPr lang="en-US" dirty="0"/>
              <a:t>Defining the outcome (i.e. what are we even predicting?)</a:t>
            </a:r>
          </a:p>
          <a:p>
            <a:pPr marL="514350" indent="-514350">
              <a:buFont typeface="+mj-lt"/>
              <a:buAutoNum type="arabicPeriod"/>
            </a:pPr>
            <a:endParaRPr lang="en-US" dirty="0"/>
          </a:p>
          <a:p>
            <a:pPr marL="514350" indent="-514350">
              <a:buFont typeface="+mj-lt"/>
              <a:buAutoNum type="arabicPeriod"/>
            </a:pPr>
            <a:r>
              <a:rPr lang="en-US" dirty="0"/>
              <a:t>Structuring the prediction task (i.e. but what are we </a:t>
            </a:r>
            <a:r>
              <a:rPr lang="en-US" i="1" dirty="0"/>
              <a:t>really </a:t>
            </a:r>
            <a:r>
              <a:rPr lang="en-US" dirty="0"/>
              <a:t>predicting?)</a:t>
            </a:r>
          </a:p>
          <a:p>
            <a:pPr marL="514350" indent="-514350">
              <a:buFont typeface="+mj-lt"/>
              <a:buAutoNum type="arabicPeriod"/>
            </a:pPr>
            <a:endParaRPr lang="en-US" dirty="0"/>
          </a:p>
          <a:p>
            <a:pPr marL="514350" indent="-514350">
              <a:buFont typeface="+mj-lt"/>
              <a:buAutoNum type="arabicPeriod"/>
            </a:pPr>
            <a:r>
              <a:rPr lang="en-US" dirty="0"/>
              <a:t>Incorporating clinical notes (and all the ways it can go wrong)</a:t>
            </a:r>
          </a:p>
        </p:txBody>
      </p:sp>
    </p:spTree>
    <p:extLst>
      <p:ext uri="{BB962C8B-B14F-4D97-AF65-F5344CB8AC3E}">
        <p14:creationId xmlns:p14="http://schemas.microsoft.com/office/powerpoint/2010/main" val="1217925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28BC2-ADF4-D24C-9549-0FB321F16CC0}"/>
              </a:ext>
            </a:extLst>
          </p:cNvPr>
          <p:cNvSpPr>
            <a:spLocks noGrp="1"/>
          </p:cNvSpPr>
          <p:nvPr>
            <p:ph type="title"/>
          </p:nvPr>
        </p:nvSpPr>
        <p:spPr/>
        <p:txBody>
          <a:bodyPr/>
          <a:lstStyle/>
          <a:p>
            <a:r>
              <a:rPr lang="en-US" dirty="0"/>
              <a:t>1. Get the data and (try to) make sense of it</a:t>
            </a:r>
          </a:p>
        </p:txBody>
      </p:sp>
      <p:sp>
        <p:nvSpPr>
          <p:cNvPr id="3" name="Text Placeholder 2">
            <a:extLst>
              <a:ext uri="{FF2B5EF4-FFF2-40B4-BE49-F238E27FC236}">
                <a16:creationId xmlns:a16="http://schemas.microsoft.com/office/drawing/2014/main" id="{55F92B60-93A9-184F-9487-0DB6F540EC3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9004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C3ECE6D-CDDF-9542-8B6E-E26B3422D794}"/>
              </a:ext>
            </a:extLst>
          </p:cNvPr>
          <p:cNvPicPr>
            <a:picLocks noChangeAspect="1"/>
          </p:cNvPicPr>
          <p:nvPr/>
        </p:nvPicPr>
        <p:blipFill>
          <a:blip r:embed="rId2"/>
          <a:stretch>
            <a:fillRect/>
          </a:stretch>
        </p:blipFill>
        <p:spPr>
          <a:xfrm>
            <a:off x="481542" y="0"/>
            <a:ext cx="11228916" cy="6316265"/>
          </a:xfrm>
          <a:prstGeom prst="rect">
            <a:avLst/>
          </a:prstGeom>
        </p:spPr>
      </p:pic>
    </p:spTree>
    <p:extLst>
      <p:ext uri="{BB962C8B-B14F-4D97-AF65-F5344CB8AC3E}">
        <p14:creationId xmlns:p14="http://schemas.microsoft.com/office/powerpoint/2010/main" val="8785697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F1D-1484-4E49-B86C-9AEB5992C409}"/>
              </a:ext>
            </a:extLst>
          </p:cNvPr>
          <p:cNvSpPr>
            <a:spLocks noGrp="1"/>
          </p:cNvSpPr>
          <p:nvPr>
            <p:ph type="title"/>
          </p:nvPr>
        </p:nvSpPr>
        <p:spPr/>
        <p:txBody>
          <a:bodyPr/>
          <a:lstStyle/>
          <a:p>
            <a:r>
              <a:rPr lang="en-US" dirty="0"/>
              <a:t>Where is the data we need?</a:t>
            </a:r>
          </a:p>
        </p:txBody>
      </p:sp>
      <p:pic>
        <p:nvPicPr>
          <p:cNvPr id="7" name="Picture 6"/>
          <p:cNvPicPr>
            <a:picLocks noChangeAspect="1"/>
          </p:cNvPicPr>
          <p:nvPr/>
        </p:nvPicPr>
        <p:blipFill>
          <a:blip r:embed="rId3"/>
          <a:stretch>
            <a:fillRect/>
          </a:stretch>
        </p:blipFill>
        <p:spPr>
          <a:xfrm>
            <a:off x="3076575" y="2562567"/>
            <a:ext cx="6038850" cy="771525"/>
          </a:xfrm>
          <a:prstGeom prst="rect">
            <a:avLst/>
          </a:prstGeom>
          <a:ln>
            <a:solidFill>
              <a:schemeClr val="tx1"/>
            </a:solidFill>
          </a:ln>
        </p:spPr>
      </p:pic>
    </p:spTree>
    <p:extLst>
      <p:ext uri="{BB962C8B-B14F-4D97-AF65-F5344CB8AC3E}">
        <p14:creationId xmlns:p14="http://schemas.microsoft.com/office/powerpoint/2010/main" val="385644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9F1D-1484-4E49-B86C-9AEB5992C409}"/>
              </a:ext>
            </a:extLst>
          </p:cNvPr>
          <p:cNvSpPr>
            <a:spLocks noGrp="1"/>
          </p:cNvSpPr>
          <p:nvPr>
            <p:ph type="title"/>
          </p:nvPr>
        </p:nvSpPr>
        <p:spPr/>
        <p:txBody>
          <a:bodyPr/>
          <a:lstStyle/>
          <a:p>
            <a:r>
              <a:rPr lang="en-US" dirty="0"/>
              <a:t>Where is the data we need?</a:t>
            </a:r>
          </a:p>
        </p:txBody>
      </p:sp>
      <p:pic>
        <p:nvPicPr>
          <p:cNvPr id="7" name="Picture 6"/>
          <p:cNvPicPr>
            <a:picLocks noChangeAspect="1"/>
          </p:cNvPicPr>
          <p:nvPr/>
        </p:nvPicPr>
        <p:blipFill>
          <a:blip r:embed="rId3"/>
          <a:stretch>
            <a:fillRect/>
          </a:stretch>
        </p:blipFill>
        <p:spPr>
          <a:xfrm>
            <a:off x="3076575" y="2562567"/>
            <a:ext cx="6038850" cy="771525"/>
          </a:xfrm>
          <a:prstGeom prst="rect">
            <a:avLst/>
          </a:prstGeom>
          <a:ln>
            <a:solidFill>
              <a:schemeClr val="tx1"/>
            </a:solidFill>
          </a:ln>
        </p:spPr>
      </p:pic>
      <p:sp>
        <p:nvSpPr>
          <p:cNvPr id="8" name="Oval 7"/>
          <p:cNvSpPr/>
          <p:nvPr/>
        </p:nvSpPr>
        <p:spPr>
          <a:xfrm>
            <a:off x="459362" y="1347513"/>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Vitals</a:t>
            </a:r>
          </a:p>
        </p:txBody>
      </p:sp>
      <p:sp>
        <p:nvSpPr>
          <p:cNvPr id="11" name="Oval 10"/>
          <p:cNvSpPr/>
          <p:nvPr/>
        </p:nvSpPr>
        <p:spPr>
          <a:xfrm>
            <a:off x="3159483" y="4894704"/>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Labs</a:t>
            </a:r>
          </a:p>
        </p:txBody>
      </p:sp>
      <p:sp>
        <p:nvSpPr>
          <p:cNvPr id="12" name="Oval 11"/>
          <p:cNvSpPr/>
          <p:nvPr/>
        </p:nvSpPr>
        <p:spPr>
          <a:xfrm>
            <a:off x="8438925" y="980298"/>
            <a:ext cx="1934307"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Medications</a:t>
            </a:r>
          </a:p>
        </p:txBody>
      </p:sp>
      <p:sp>
        <p:nvSpPr>
          <p:cNvPr id="17" name="Oval 16">
            <a:extLst>
              <a:ext uri="{FF2B5EF4-FFF2-40B4-BE49-F238E27FC236}">
                <a16:creationId xmlns:a16="http://schemas.microsoft.com/office/drawing/2014/main" id="{7A31806A-0888-1F4C-B851-A85CD19079F2}"/>
              </a:ext>
            </a:extLst>
          </p:cNvPr>
          <p:cNvSpPr/>
          <p:nvPr/>
        </p:nvSpPr>
        <p:spPr>
          <a:xfrm>
            <a:off x="7672754" y="3930163"/>
            <a:ext cx="1934307"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Procedures</a:t>
            </a:r>
          </a:p>
        </p:txBody>
      </p:sp>
      <p:sp>
        <p:nvSpPr>
          <p:cNvPr id="18" name="Oval 17">
            <a:extLst>
              <a:ext uri="{FF2B5EF4-FFF2-40B4-BE49-F238E27FC236}">
                <a16:creationId xmlns:a16="http://schemas.microsoft.com/office/drawing/2014/main" id="{3D45243D-7948-0744-86FB-C7558CFF996E}"/>
              </a:ext>
            </a:extLst>
          </p:cNvPr>
          <p:cNvSpPr/>
          <p:nvPr/>
        </p:nvSpPr>
        <p:spPr>
          <a:xfrm>
            <a:off x="1076547" y="2658372"/>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Weight</a:t>
            </a:r>
          </a:p>
        </p:txBody>
      </p:sp>
      <p:sp>
        <p:nvSpPr>
          <p:cNvPr id="19" name="Oval 18">
            <a:extLst>
              <a:ext uri="{FF2B5EF4-FFF2-40B4-BE49-F238E27FC236}">
                <a16:creationId xmlns:a16="http://schemas.microsoft.com/office/drawing/2014/main" id="{AAFE1440-2C5E-844F-BCD4-5CAC6A16D449}"/>
              </a:ext>
            </a:extLst>
          </p:cNvPr>
          <p:cNvSpPr/>
          <p:nvPr/>
        </p:nvSpPr>
        <p:spPr>
          <a:xfrm>
            <a:off x="2446778" y="1098257"/>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Length</a:t>
            </a:r>
          </a:p>
        </p:txBody>
      </p:sp>
      <p:sp>
        <p:nvSpPr>
          <p:cNvPr id="20" name="Oval 19">
            <a:extLst>
              <a:ext uri="{FF2B5EF4-FFF2-40B4-BE49-F238E27FC236}">
                <a16:creationId xmlns:a16="http://schemas.microsoft.com/office/drawing/2014/main" id="{B9BDEC2B-3B43-1549-A2C9-53ECF4EB4CF2}"/>
              </a:ext>
            </a:extLst>
          </p:cNvPr>
          <p:cNvSpPr/>
          <p:nvPr/>
        </p:nvSpPr>
        <p:spPr>
          <a:xfrm>
            <a:off x="9409848" y="2184277"/>
            <a:ext cx="2217621"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Head Circumference</a:t>
            </a:r>
          </a:p>
        </p:txBody>
      </p:sp>
      <p:sp>
        <p:nvSpPr>
          <p:cNvPr id="21" name="Oval 20">
            <a:extLst>
              <a:ext uri="{FF2B5EF4-FFF2-40B4-BE49-F238E27FC236}">
                <a16:creationId xmlns:a16="http://schemas.microsoft.com/office/drawing/2014/main" id="{FF6671AB-EC75-6E48-A582-FBF735CB9923}"/>
              </a:ext>
            </a:extLst>
          </p:cNvPr>
          <p:cNvSpPr/>
          <p:nvPr/>
        </p:nvSpPr>
        <p:spPr>
          <a:xfrm>
            <a:off x="4464494" y="1061819"/>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APGAR Scores</a:t>
            </a:r>
          </a:p>
        </p:txBody>
      </p:sp>
      <p:sp>
        <p:nvSpPr>
          <p:cNvPr id="23" name="Oval 22">
            <a:extLst>
              <a:ext uri="{FF2B5EF4-FFF2-40B4-BE49-F238E27FC236}">
                <a16:creationId xmlns:a16="http://schemas.microsoft.com/office/drawing/2014/main" id="{F22A5815-57A4-E240-A160-BEA3EA946D91}"/>
              </a:ext>
            </a:extLst>
          </p:cNvPr>
          <p:cNvSpPr/>
          <p:nvPr/>
        </p:nvSpPr>
        <p:spPr>
          <a:xfrm>
            <a:off x="9832857" y="3523909"/>
            <a:ext cx="1934307"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Gestational age at birth</a:t>
            </a:r>
          </a:p>
        </p:txBody>
      </p:sp>
      <p:sp>
        <p:nvSpPr>
          <p:cNvPr id="24" name="Oval 23">
            <a:extLst>
              <a:ext uri="{FF2B5EF4-FFF2-40B4-BE49-F238E27FC236}">
                <a16:creationId xmlns:a16="http://schemas.microsoft.com/office/drawing/2014/main" id="{EB7EA6A1-C665-DD46-B148-0236D79602DB}"/>
              </a:ext>
            </a:extLst>
          </p:cNvPr>
          <p:cNvSpPr/>
          <p:nvPr/>
        </p:nvSpPr>
        <p:spPr>
          <a:xfrm>
            <a:off x="5425172" y="4914555"/>
            <a:ext cx="2328039"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Meconium in amniotic fluid</a:t>
            </a:r>
          </a:p>
        </p:txBody>
      </p:sp>
      <p:sp>
        <p:nvSpPr>
          <p:cNvPr id="25" name="Oval 24">
            <a:extLst>
              <a:ext uri="{FF2B5EF4-FFF2-40B4-BE49-F238E27FC236}">
                <a16:creationId xmlns:a16="http://schemas.microsoft.com/office/drawing/2014/main" id="{5B374924-1A71-D04A-9D2D-41844C071A6B}"/>
              </a:ext>
            </a:extLst>
          </p:cNvPr>
          <p:cNvSpPr/>
          <p:nvPr/>
        </p:nvSpPr>
        <p:spPr>
          <a:xfrm>
            <a:off x="949568" y="4026877"/>
            <a:ext cx="197725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Breech presentation</a:t>
            </a:r>
          </a:p>
        </p:txBody>
      </p:sp>
      <p:sp>
        <p:nvSpPr>
          <p:cNvPr id="26" name="Oval 25">
            <a:extLst>
              <a:ext uri="{FF2B5EF4-FFF2-40B4-BE49-F238E27FC236}">
                <a16:creationId xmlns:a16="http://schemas.microsoft.com/office/drawing/2014/main" id="{4E3A75A6-3B37-5B4E-AAE3-84F29D2B966A}"/>
              </a:ext>
            </a:extLst>
          </p:cNvPr>
          <p:cNvSpPr/>
          <p:nvPr/>
        </p:nvSpPr>
        <p:spPr>
          <a:xfrm>
            <a:off x="6455197" y="1176996"/>
            <a:ext cx="1723294"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Fetal distress</a:t>
            </a:r>
          </a:p>
        </p:txBody>
      </p:sp>
      <p:cxnSp>
        <p:nvCxnSpPr>
          <p:cNvPr id="6" name="Straight Arrow Connector 5">
            <a:extLst>
              <a:ext uri="{FF2B5EF4-FFF2-40B4-BE49-F238E27FC236}">
                <a16:creationId xmlns:a16="http://schemas.microsoft.com/office/drawing/2014/main" id="{EBFCD64F-F35B-4A42-981B-23AD001BCD92}"/>
              </a:ext>
            </a:extLst>
          </p:cNvPr>
          <p:cNvCxnSpPr>
            <a:cxnSpLocks/>
            <a:stCxn id="7" idx="1"/>
          </p:cNvCxnSpPr>
          <p:nvPr/>
        </p:nvCxnSpPr>
        <p:spPr>
          <a:xfrm flipH="1">
            <a:off x="2750146" y="2948330"/>
            <a:ext cx="326429" cy="1149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a:extLst>
              <a:ext uri="{FF2B5EF4-FFF2-40B4-BE49-F238E27FC236}">
                <a16:creationId xmlns:a16="http://schemas.microsoft.com/office/drawing/2014/main" id="{72C879B9-EC51-A64F-8A83-6DB4C19DD863}"/>
              </a:ext>
            </a:extLst>
          </p:cNvPr>
          <p:cNvCxnSpPr>
            <a:cxnSpLocks/>
          </p:cNvCxnSpPr>
          <p:nvPr/>
        </p:nvCxnSpPr>
        <p:spPr>
          <a:xfrm flipH="1" flipV="1">
            <a:off x="2080527" y="2257573"/>
            <a:ext cx="964809" cy="419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09218C20-CD7B-D84D-B27A-C3C59EFAED5B}"/>
              </a:ext>
            </a:extLst>
          </p:cNvPr>
          <p:cNvCxnSpPr>
            <a:cxnSpLocks/>
            <a:endCxn id="25" idx="7"/>
          </p:cNvCxnSpPr>
          <p:nvPr/>
        </p:nvCxnSpPr>
        <p:spPr>
          <a:xfrm flipH="1">
            <a:off x="2637259" y="3353302"/>
            <a:ext cx="965740" cy="8486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BD1F8566-A57A-2441-A0E4-DF65CEC873FE}"/>
              </a:ext>
            </a:extLst>
          </p:cNvPr>
          <p:cNvCxnSpPr>
            <a:cxnSpLocks/>
          </p:cNvCxnSpPr>
          <p:nvPr/>
        </p:nvCxnSpPr>
        <p:spPr>
          <a:xfrm flipH="1" flipV="1">
            <a:off x="3541443" y="2271991"/>
            <a:ext cx="130787" cy="2712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EFE0BAE9-9474-4F4F-BD0A-6B6648A0A466}"/>
              </a:ext>
            </a:extLst>
          </p:cNvPr>
          <p:cNvCxnSpPr>
            <a:cxnSpLocks/>
            <a:endCxn id="21" idx="4"/>
          </p:cNvCxnSpPr>
          <p:nvPr/>
        </p:nvCxnSpPr>
        <p:spPr>
          <a:xfrm flipH="1" flipV="1">
            <a:off x="5326141" y="2257573"/>
            <a:ext cx="71700" cy="2856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265669D0-81C2-DB4B-A320-B5F3A3BB35E9}"/>
              </a:ext>
            </a:extLst>
          </p:cNvPr>
          <p:cNvCxnSpPr>
            <a:cxnSpLocks/>
            <a:endCxn id="26" idx="4"/>
          </p:cNvCxnSpPr>
          <p:nvPr/>
        </p:nvCxnSpPr>
        <p:spPr>
          <a:xfrm flipV="1">
            <a:off x="7284148" y="2372750"/>
            <a:ext cx="32696" cy="1705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4E230605-D921-7847-A8FE-A7A4C732F4AB}"/>
              </a:ext>
            </a:extLst>
          </p:cNvPr>
          <p:cNvCxnSpPr>
            <a:cxnSpLocks/>
            <a:endCxn id="12" idx="3"/>
          </p:cNvCxnSpPr>
          <p:nvPr/>
        </p:nvCxnSpPr>
        <p:spPr>
          <a:xfrm flipV="1">
            <a:off x="8445901" y="2000938"/>
            <a:ext cx="276297" cy="5506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a:extLst>
              <a:ext uri="{FF2B5EF4-FFF2-40B4-BE49-F238E27FC236}">
                <a16:creationId xmlns:a16="http://schemas.microsoft.com/office/drawing/2014/main" id="{1C0370CA-1C90-6E47-994F-4D50B5B54124}"/>
              </a:ext>
            </a:extLst>
          </p:cNvPr>
          <p:cNvCxnSpPr>
            <a:cxnSpLocks/>
            <a:stCxn id="7" idx="3"/>
            <a:endCxn id="20" idx="2"/>
          </p:cNvCxnSpPr>
          <p:nvPr/>
        </p:nvCxnSpPr>
        <p:spPr>
          <a:xfrm flipV="1">
            <a:off x="9115425" y="2782154"/>
            <a:ext cx="294423" cy="166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35A37BEC-B00D-9642-BACF-2E198032D266}"/>
              </a:ext>
            </a:extLst>
          </p:cNvPr>
          <p:cNvCxnSpPr>
            <a:cxnSpLocks/>
            <a:endCxn id="23" idx="1"/>
          </p:cNvCxnSpPr>
          <p:nvPr/>
        </p:nvCxnSpPr>
        <p:spPr>
          <a:xfrm>
            <a:off x="9115426" y="3307640"/>
            <a:ext cx="1000704" cy="391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59A3EF3-7AE9-AB42-B57F-6A00D0998521}"/>
              </a:ext>
            </a:extLst>
          </p:cNvPr>
          <p:cNvCxnSpPr>
            <a:cxnSpLocks/>
            <a:endCxn id="11" idx="0"/>
          </p:cNvCxnSpPr>
          <p:nvPr/>
        </p:nvCxnSpPr>
        <p:spPr>
          <a:xfrm flipH="1">
            <a:off x="4021130" y="3353302"/>
            <a:ext cx="573548" cy="1541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62132E64-D2F3-5942-9FF2-A572E6E46270}"/>
              </a:ext>
            </a:extLst>
          </p:cNvPr>
          <p:cNvCxnSpPr>
            <a:cxnSpLocks/>
            <a:endCxn id="22" idx="0"/>
          </p:cNvCxnSpPr>
          <p:nvPr/>
        </p:nvCxnSpPr>
        <p:spPr>
          <a:xfrm flipH="1">
            <a:off x="4344905" y="3368112"/>
            <a:ext cx="42095" cy="1557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4CE897C2-288D-A848-847D-79B600F4FF91}"/>
              </a:ext>
            </a:extLst>
          </p:cNvPr>
          <p:cNvCxnSpPr>
            <a:cxnSpLocks/>
            <a:endCxn id="17" idx="0"/>
          </p:cNvCxnSpPr>
          <p:nvPr/>
        </p:nvCxnSpPr>
        <p:spPr>
          <a:xfrm>
            <a:off x="8234840" y="3353302"/>
            <a:ext cx="405068" cy="5768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B3FE0AD3-C47E-434D-80A8-8DBC0CE7B30C}"/>
              </a:ext>
            </a:extLst>
          </p:cNvPr>
          <p:cNvCxnSpPr>
            <a:cxnSpLocks/>
            <a:endCxn id="24" idx="0"/>
          </p:cNvCxnSpPr>
          <p:nvPr/>
        </p:nvCxnSpPr>
        <p:spPr>
          <a:xfrm>
            <a:off x="6297562" y="3371288"/>
            <a:ext cx="291630" cy="15432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a:extLst>
              <a:ext uri="{FF2B5EF4-FFF2-40B4-BE49-F238E27FC236}">
                <a16:creationId xmlns:a16="http://schemas.microsoft.com/office/drawing/2014/main" id="{9316CD58-921F-3748-AE4E-CD84B02126C2}"/>
              </a:ext>
            </a:extLst>
          </p:cNvPr>
          <p:cNvCxnSpPr>
            <a:cxnSpLocks/>
            <a:endCxn id="14" idx="0"/>
          </p:cNvCxnSpPr>
          <p:nvPr/>
        </p:nvCxnSpPr>
        <p:spPr>
          <a:xfrm>
            <a:off x="6565902" y="3371288"/>
            <a:ext cx="23291" cy="1766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Oval 21">
            <a:extLst>
              <a:ext uri="{FF2B5EF4-FFF2-40B4-BE49-F238E27FC236}">
                <a16:creationId xmlns:a16="http://schemas.microsoft.com/office/drawing/2014/main" id="{181D9AF5-1CB5-B644-90B4-B7D3DA7EE42D}"/>
              </a:ext>
            </a:extLst>
          </p:cNvPr>
          <p:cNvSpPr/>
          <p:nvPr/>
        </p:nvSpPr>
        <p:spPr>
          <a:xfrm>
            <a:off x="3308425" y="3523909"/>
            <a:ext cx="2072960"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Decelerations</a:t>
            </a:r>
          </a:p>
        </p:txBody>
      </p:sp>
      <p:sp>
        <p:nvSpPr>
          <p:cNvPr id="14" name="Oval 13">
            <a:extLst>
              <a:ext uri="{FF2B5EF4-FFF2-40B4-BE49-F238E27FC236}">
                <a16:creationId xmlns:a16="http://schemas.microsoft.com/office/drawing/2014/main" id="{2F0DEBF2-ACEB-4948-AA41-DD47FA073BCA}"/>
              </a:ext>
            </a:extLst>
          </p:cNvPr>
          <p:cNvSpPr/>
          <p:nvPr/>
        </p:nvSpPr>
        <p:spPr>
          <a:xfrm>
            <a:off x="5727546" y="3547938"/>
            <a:ext cx="1723293" cy="1195754"/>
          </a:xfrm>
          <a:prstGeom prst="ellipse">
            <a:avLst/>
          </a:prstGeom>
          <a:solidFill>
            <a:schemeClr val="bg1"/>
          </a:solidFill>
          <a:ln>
            <a:solidFill>
              <a:schemeClr val="tx1"/>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Diagnoses</a:t>
            </a:r>
          </a:p>
        </p:txBody>
      </p:sp>
    </p:spTree>
    <p:extLst>
      <p:ext uri="{BB962C8B-B14F-4D97-AF65-F5344CB8AC3E}">
        <p14:creationId xmlns:p14="http://schemas.microsoft.com/office/powerpoint/2010/main" val="284359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17043</TotalTime>
  <Words>4969</Words>
  <Application>Microsoft Macintosh PowerPoint</Application>
  <PresentationFormat>Widescreen</PresentationFormat>
  <Paragraphs>501</Paragraphs>
  <Slides>44</Slides>
  <Notes>25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Arial</vt:lpstr>
      <vt:lpstr>Calibri</vt:lpstr>
      <vt:lpstr>Calibri Light</vt:lpstr>
      <vt:lpstr>Cambria Math</vt:lpstr>
      <vt:lpstr>CMMI10</vt:lpstr>
      <vt:lpstr>CMSS10</vt:lpstr>
      <vt:lpstr>CMSS9</vt:lpstr>
      <vt:lpstr>CMSSI10</vt:lpstr>
      <vt:lpstr>CMSY10</vt:lpstr>
      <vt:lpstr>Courier New</vt:lpstr>
      <vt:lpstr>Inherit</vt:lpstr>
      <vt:lpstr>Office Theme</vt:lpstr>
      <vt:lpstr>Diagnosis Prediction Case Study:   Predicting ASD &amp; ADHD Risk from the EHR</vt:lpstr>
      <vt:lpstr>Early Autism &amp; ADHD prediction from the EHR</vt:lpstr>
      <vt:lpstr>PowerPoint Presentation</vt:lpstr>
      <vt:lpstr>PowerPoint Presentation</vt:lpstr>
      <vt:lpstr>Our Predictive Modeling Journey…</vt:lpstr>
      <vt:lpstr>1. Get the data and (try to) make sense of it</vt:lpstr>
      <vt:lpstr>PowerPoint Presentation</vt:lpstr>
      <vt:lpstr>Where is the data we need?</vt:lpstr>
      <vt:lpstr>Where is the data we need?</vt:lpstr>
      <vt:lpstr>Where is the data we need?</vt:lpstr>
      <vt:lpstr>Where is the data we need?</vt:lpstr>
      <vt:lpstr>Where is the data we need?</vt:lpstr>
      <vt:lpstr>Which values can we trust?</vt:lpstr>
      <vt:lpstr>Which values can we trust?</vt:lpstr>
      <vt:lpstr>Which values can we trust?</vt:lpstr>
      <vt:lpstr>Defining the Cohort</vt:lpstr>
      <vt:lpstr>Increased Hospital Admissions, Procedures, and ED Visits before age 1</vt:lpstr>
      <vt:lpstr>Distinctive Patterns of Outpatient Specialty Care before age 1</vt:lpstr>
      <vt:lpstr>Distinctive Patterns of Procedures before age 1</vt:lpstr>
      <vt:lpstr>Prediction Model -&gt; Clinically Meaningful Performance Measures</vt:lpstr>
      <vt:lpstr>2. Figure out what we’re predicting</vt:lpstr>
      <vt:lpstr>ADHD Computable Phenotype:  - 2 codes, or 1 + med</vt:lpstr>
      <vt:lpstr>ASD Computable Phenotype:  - 2 codes, or 1 from pediatric psych</vt:lpstr>
      <vt:lpstr>Two Competing Approaches</vt:lpstr>
      <vt:lpstr>3. Figure out what we’re really predicting</vt:lpstr>
      <vt:lpstr>Dx Timing vs Probability vs Risk</vt:lpstr>
      <vt:lpstr>Standard time to event model: the right setup?</vt:lpstr>
      <vt:lpstr>Neural Mixture Cure: Separate Probability from Timing</vt:lpstr>
      <vt:lpstr>Results: It works with fake data!</vt:lpstr>
      <vt:lpstr>Results: It works with real data!!!</vt:lpstr>
      <vt:lpstr>4. An impenetrable wall of text</vt:lpstr>
      <vt:lpstr>PowerPoint Presentation</vt:lpstr>
      <vt:lpstr>PowerPoint Presentation</vt:lpstr>
      <vt:lpstr>PowerPoint Presentation</vt:lpstr>
      <vt:lpstr>PowerPoint Presentation</vt:lpstr>
      <vt:lpstr>Predictive Extraction:  Identifying predictive content within (clinical) text</vt:lpstr>
      <vt:lpstr>Our Predictive Extraction Architecture</vt:lpstr>
      <vt:lpstr>Example Span Selection</vt:lpstr>
      <vt:lpstr>Control span size by penalizing overlap via JS divergence</vt:lpstr>
      <vt:lpstr>Non-medical text: high agreement with humans</vt:lpstr>
      <vt:lpstr>Clinical notes: partial agreement with clinicians</vt:lpstr>
      <vt:lpstr>Passages most predictive of autism diagnosis</vt:lpstr>
      <vt:lpstr>Next steps: new methods, evidence for impact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247</cp:revision>
  <cp:lastPrinted>2016-07-31T03:57:51Z</cp:lastPrinted>
  <dcterms:created xsi:type="dcterms:W3CDTF">2016-07-12T20:05:41Z</dcterms:created>
  <dcterms:modified xsi:type="dcterms:W3CDTF">2021-05-11T02:02:53Z</dcterms:modified>
</cp:coreProperties>
</file>